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6" r:id="rId2"/>
  </p:sldMasterIdLst>
  <p:notesMasterIdLst>
    <p:notesMasterId r:id="rId14"/>
  </p:notesMasterIdLst>
  <p:handoutMasterIdLst>
    <p:handoutMasterId r:id="rId15"/>
  </p:handoutMasterIdLst>
  <p:sldIdLst>
    <p:sldId id="275" r:id="rId3"/>
    <p:sldId id="264" r:id="rId4"/>
    <p:sldId id="273" r:id="rId5"/>
    <p:sldId id="274" r:id="rId6"/>
    <p:sldId id="265" r:id="rId7"/>
    <p:sldId id="280" r:id="rId8"/>
    <p:sldId id="276" r:id="rId9"/>
    <p:sldId id="277" r:id="rId10"/>
    <p:sldId id="278" r:id="rId11"/>
    <p:sldId id="279" r:id="rId12"/>
    <p:sldId id="271" r:id="rId13"/>
  </p:sldIdLst>
  <p:sldSz cx="9144000" cy="6858000" type="screen4x3"/>
  <p:notesSz cx="6858000" cy="9144000"/>
  <p:custDataLst>
    <p:tags r:id="rId1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4830" autoAdjust="0"/>
  </p:normalViewPr>
  <p:slideViewPr>
    <p:cSldViewPr snapToGrid="0" snapToObjects="1">
      <p:cViewPr varScale="1">
        <p:scale>
          <a:sx n="121" d="100"/>
          <a:sy n="121" d="100"/>
        </p:scale>
        <p:origin x="1904" y="176"/>
      </p:cViewPr>
      <p:guideLst>
        <p:guide orient="horz" pos="2160"/>
        <p:guide pos="2880"/>
      </p:guideLst>
    </p:cSldViewPr>
  </p:slideViewPr>
  <p:outlineViewPr>
    <p:cViewPr>
      <p:scale>
        <a:sx n="33" d="100"/>
        <a:sy n="33" d="100"/>
      </p:scale>
      <p:origin x="8"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989EB1-C38B-9A43-8D70-8016A12B5C76}" type="datetimeFigureOut">
              <a:rPr lang="en-US" smtClean="0"/>
              <a:t>10/22/24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0FD581-7444-1F43-9727-3AC4EA908DBC}" type="slidenum">
              <a:rPr lang="en-US" smtClean="0"/>
              <a:t>‹#›</a:t>
            </a:fld>
            <a:endParaRPr lang="en-US"/>
          </a:p>
        </p:txBody>
      </p:sp>
    </p:spTree>
    <p:extLst>
      <p:ext uri="{BB962C8B-B14F-4D97-AF65-F5344CB8AC3E}">
        <p14:creationId xmlns:p14="http://schemas.microsoft.com/office/powerpoint/2010/main" val="9252500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BE3553-D883-2E4F-830C-79C584B02195}" type="datetimeFigureOut">
              <a:rPr lang="en-US" smtClean="0"/>
              <a:t>10/22/24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4F3A8B-3EC7-5346-9A9D-872F1764EA21}" type="slidenum">
              <a:rPr lang="en-US" smtClean="0"/>
              <a:t>‹#›</a:t>
            </a:fld>
            <a:endParaRPr lang="en-US"/>
          </a:p>
        </p:txBody>
      </p:sp>
    </p:spTree>
    <p:extLst>
      <p:ext uri="{BB962C8B-B14F-4D97-AF65-F5344CB8AC3E}">
        <p14:creationId xmlns:p14="http://schemas.microsoft.com/office/powerpoint/2010/main" val="247069123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a:noFill/>
        </p:spPr>
        <p:txBody>
          <a:bodyPr/>
          <a:lstStyle>
            <a:lvl1pPr>
              <a:defRPr>
                <a:solidFill>
                  <a:schemeClr val="tx1"/>
                </a:solidFill>
                <a:latin typeface="Arial" pitchFamily="34" charset="0"/>
              </a:defRPr>
            </a:lvl1pPr>
            <a:lvl2pPr marL="729057" indent="-280406">
              <a:defRPr>
                <a:solidFill>
                  <a:schemeClr val="tx1"/>
                </a:solidFill>
                <a:latin typeface="Arial" pitchFamily="34" charset="0"/>
              </a:defRPr>
            </a:lvl2pPr>
            <a:lvl3pPr marL="1121626" indent="-224325">
              <a:defRPr>
                <a:solidFill>
                  <a:schemeClr val="tx1"/>
                </a:solidFill>
                <a:latin typeface="Arial" pitchFamily="34" charset="0"/>
              </a:defRPr>
            </a:lvl3pPr>
            <a:lvl4pPr marL="1570276" indent="-224325">
              <a:defRPr>
                <a:solidFill>
                  <a:schemeClr val="tx1"/>
                </a:solidFill>
                <a:latin typeface="Arial" pitchFamily="34" charset="0"/>
              </a:defRPr>
            </a:lvl4pPr>
            <a:lvl5pPr marL="2018927" indent="-224325">
              <a:defRPr>
                <a:solidFill>
                  <a:schemeClr val="tx1"/>
                </a:solidFill>
                <a:latin typeface="Arial" pitchFamily="34" charset="0"/>
              </a:defRPr>
            </a:lvl5pPr>
            <a:lvl6pPr marL="2467577" indent="-224325" eaLnBrk="0" fontAlgn="base" hangingPunct="0">
              <a:spcBef>
                <a:spcPct val="0"/>
              </a:spcBef>
              <a:spcAft>
                <a:spcPct val="0"/>
              </a:spcAft>
              <a:defRPr>
                <a:solidFill>
                  <a:schemeClr val="tx1"/>
                </a:solidFill>
                <a:latin typeface="Arial" pitchFamily="34" charset="0"/>
              </a:defRPr>
            </a:lvl6pPr>
            <a:lvl7pPr marL="2916227" indent="-224325" eaLnBrk="0" fontAlgn="base" hangingPunct="0">
              <a:spcBef>
                <a:spcPct val="0"/>
              </a:spcBef>
              <a:spcAft>
                <a:spcPct val="0"/>
              </a:spcAft>
              <a:defRPr>
                <a:solidFill>
                  <a:schemeClr val="tx1"/>
                </a:solidFill>
                <a:latin typeface="Arial" pitchFamily="34" charset="0"/>
              </a:defRPr>
            </a:lvl7pPr>
            <a:lvl8pPr marL="3364878" indent="-224325" eaLnBrk="0" fontAlgn="base" hangingPunct="0">
              <a:spcBef>
                <a:spcPct val="0"/>
              </a:spcBef>
              <a:spcAft>
                <a:spcPct val="0"/>
              </a:spcAft>
              <a:defRPr>
                <a:solidFill>
                  <a:schemeClr val="tx1"/>
                </a:solidFill>
                <a:latin typeface="Arial" pitchFamily="34" charset="0"/>
              </a:defRPr>
            </a:lvl8pPr>
            <a:lvl9pPr marL="3813528" indent="-224325" eaLnBrk="0" fontAlgn="base" hangingPunct="0">
              <a:spcBef>
                <a:spcPct val="0"/>
              </a:spcBef>
              <a:spcAft>
                <a:spcPct val="0"/>
              </a:spcAft>
              <a:defRPr>
                <a:solidFill>
                  <a:schemeClr val="tx1"/>
                </a:solidFill>
                <a:latin typeface="Arial" pitchFamily="34" charset="0"/>
              </a:defRPr>
            </a:lvl9pPr>
          </a:lstStyle>
          <a:p>
            <a:fld id="{B64D4AF8-30F4-4B59-A4FD-B5033FCEFCB8}" type="slidenum">
              <a:rPr lang="en-US">
                <a:solidFill>
                  <a:prstClr val="black"/>
                </a:solidFill>
              </a:rPr>
              <a:pPr/>
              <a:t>1</a:t>
            </a:fld>
            <a:endParaRPr lang="en-US">
              <a:solidFill>
                <a:prstClr val="black"/>
              </a:solidFill>
            </a:endParaRPr>
          </a:p>
        </p:txBody>
      </p:sp>
      <p:sp>
        <p:nvSpPr>
          <p:cNvPr id="201731" name="Rectangle 2"/>
          <p:cNvSpPr>
            <a:spLocks noGrp="1" noRot="1" noChangeAspect="1" noChangeArrowheads="1" noTextEdit="1"/>
          </p:cNvSpPr>
          <p:nvPr>
            <p:ph type="sldImg"/>
          </p:nvPr>
        </p:nvSpPr>
        <p:spPr>
          <a:ln/>
        </p:spPr>
      </p:sp>
      <p:sp>
        <p:nvSpPr>
          <p:cNvPr id="201732" name="Rectangle 3"/>
          <p:cNvSpPr>
            <a:spLocks noGrp="1" noChangeArrowheads="1"/>
          </p:cNvSpPr>
          <p:nvPr>
            <p:ph type="body" idx="1"/>
          </p:nvPr>
        </p:nvSpPr>
        <p:spPr>
          <a:noFill/>
        </p:spPr>
        <p:txBody>
          <a:bodyPr/>
          <a:lstStyle/>
          <a:p>
            <a:pPr eaLnBrk="1" hangingPunct="1"/>
            <a:endParaRPr lang="en-US">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fontAlgn="base">
                <a:spcBef>
                  <a:spcPct val="0"/>
                </a:spcBef>
                <a:spcAft>
                  <a:spcPct val="0"/>
                </a:spcAft>
              </a:pPr>
              <a:endParaRPr lang="en-US" sz="2400">
                <a:solidFill>
                  <a:srgbClr val="000000"/>
                </a:solidFill>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grpSp>
      </p:grpSp>
      <p:sp>
        <p:nvSpPr>
          <p:cNvPr id="100763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en-US" noProof="0"/>
              <a:t>Click to edit Master title style</a:t>
            </a:r>
          </a:p>
        </p:txBody>
      </p:sp>
      <p:sp>
        <p:nvSpPr>
          <p:cNvPr id="100763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en-US" noProof="0"/>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fld id="{0C3CFEFF-303D-403A-8A46-62FBC2BB1251}" type="datetime1">
              <a:rPr lang="en-US" smtClean="0">
                <a:solidFill>
                  <a:srgbClr val="000000"/>
                </a:solidFill>
              </a:rPr>
              <a:t>10/22/24</a:t>
            </a:fld>
            <a:endParaRPr lang="en-US">
              <a:solidFill>
                <a:srgbClr val="000000"/>
              </a:solidFill>
            </a:endParaRPr>
          </a:p>
        </p:txBody>
      </p:sp>
      <p:sp>
        <p:nvSpPr>
          <p:cNvPr id="19" name="Rectangle 17"/>
          <p:cNvSpPr>
            <a:spLocks noGrp="1" noChangeArrowheads="1"/>
          </p:cNvSpPr>
          <p:nvPr>
            <p:ph type="ftr" sz="quarter" idx="11"/>
          </p:nvPr>
        </p:nvSpPr>
        <p:spPr/>
        <p:txBody>
          <a:bodyPr/>
          <a:lstStyle>
            <a:lvl1pPr>
              <a:defRPr/>
            </a:lvl1pPr>
          </a:lstStyle>
          <a:p>
            <a:pPr>
              <a:defRPr/>
            </a:pPr>
            <a:r>
              <a:rPr lang="en-US">
                <a:solidFill>
                  <a:srgbClr val="000000"/>
                </a:solidFill>
              </a:rPr>
              <a:t>USCG Auxiliary Leadership Deck Plate Series</a:t>
            </a:r>
          </a:p>
        </p:txBody>
      </p:sp>
      <p:sp>
        <p:nvSpPr>
          <p:cNvPr id="20" name="Rectangle 18"/>
          <p:cNvSpPr>
            <a:spLocks noGrp="1" noChangeArrowheads="1"/>
          </p:cNvSpPr>
          <p:nvPr>
            <p:ph type="sldNum" sz="quarter" idx="12"/>
          </p:nvPr>
        </p:nvSpPr>
        <p:spPr/>
        <p:txBody>
          <a:bodyPr/>
          <a:lstStyle>
            <a:lvl1pPr>
              <a:defRPr/>
            </a:lvl1pPr>
          </a:lstStyle>
          <a:p>
            <a:pPr>
              <a:defRPr/>
            </a:pPr>
            <a:fld id="{67CB2373-4EA3-479C-9B41-60874440B3C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43778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5" name="Rectangle 3"/>
          <p:cNvSpPr>
            <a:spLocks noGrp="1" noChangeArrowheads="1"/>
          </p:cNvSpPr>
          <p:nvPr>
            <p:ph type="sldNum" sz="quarter" idx="11"/>
          </p:nvPr>
        </p:nvSpPr>
        <p:spPr>
          <a:ln/>
        </p:spPr>
        <p:txBody>
          <a:bodyPr/>
          <a:lstStyle>
            <a:lvl1pPr>
              <a:defRPr/>
            </a:lvl1pPr>
          </a:lstStyle>
          <a:p>
            <a:pPr>
              <a:defRPr/>
            </a:pPr>
            <a:fld id="{8D8A3A96-CFFD-409E-A84E-0AFB925B1C60}" type="slidenum">
              <a:rPr lang="en-US">
                <a:solidFill>
                  <a:srgbClr val="000000"/>
                </a:solidFill>
              </a:rPr>
              <a:pPr>
                <a:defRPr/>
              </a:pPr>
              <a:t>‹#›</a:t>
            </a:fld>
            <a:endParaRPr 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fld id="{94062C76-9395-4235-8673-A2AC025C3453}"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3510418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5" name="Rectangle 3"/>
          <p:cNvSpPr>
            <a:spLocks noGrp="1" noChangeArrowheads="1"/>
          </p:cNvSpPr>
          <p:nvPr>
            <p:ph type="sldNum" sz="quarter" idx="11"/>
          </p:nvPr>
        </p:nvSpPr>
        <p:spPr>
          <a:ln/>
        </p:spPr>
        <p:txBody>
          <a:bodyPr/>
          <a:lstStyle>
            <a:lvl1pPr>
              <a:defRPr/>
            </a:lvl1pPr>
          </a:lstStyle>
          <a:p>
            <a:pPr>
              <a:defRPr/>
            </a:pPr>
            <a:fld id="{008F2C51-FECF-4000-8BAB-3AFF4DDA8627}" type="slidenum">
              <a:rPr lang="en-US">
                <a:solidFill>
                  <a:srgbClr val="000000"/>
                </a:solidFill>
              </a:rPr>
              <a:pPr>
                <a:defRPr/>
              </a:pPr>
              <a:t>‹#›</a:t>
            </a:fld>
            <a:endParaRPr 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fld id="{91DD6823-A354-498D-89AE-B3911B76A0ED}"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3448466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6" name="Rectangle 3"/>
          <p:cNvSpPr>
            <a:spLocks noGrp="1" noChangeArrowheads="1"/>
          </p:cNvSpPr>
          <p:nvPr>
            <p:ph type="sldNum" sz="quarter" idx="11"/>
          </p:nvPr>
        </p:nvSpPr>
        <p:spPr>
          <a:ln/>
        </p:spPr>
        <p:txBody>
          <a:bodyPr/>
          <a:lstStyle>
            <a:lvl1pPr>
              <a:defRPr/>
            </a:lvl1pPr>
          </a:lstStyle>
          <a:p>
            <a:pPr>
              <a:defRPr/>
            </a:pPr>
            <a:fld id="{6C981AB5-61B9-4E8F-BB51-EE63D357AE9F}" type="slidenum">
              <a:rPr lang="en-US">
                <a:solidFill>
                  <a:srgbClr val="000000"/>
                </a:solidFill>
              </a:rPr>
              <a:pPr>
                <a:defRPr/>
              </a:pPr>
              <a:t>‹#›</a:t>
            </a:fld>
            <a:endParaRPr lang="en-US">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fld id="{5ED6E39F-3250-4F76-BAA4-C197D3F0997E}"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3319631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lipArt Placeholder 2"/>
          <p:cNvSpPr>
            <a:spLocks noGrp="1"/>
          </p:cNvSpPr>
          <p:nvPr>
            <p:ph type="clipArt" sz="half" idx="1"/>
          </p:nvPr>
        </p:nvSpPr>
        <p:spPr>
          <a:xfrm>
            <a:off x="457200" y="1981200"/>
            <a:ext cx="4038600" cy="3886200"/>
          </a:xfrm>
        </p:spPr>
        <p:txBody>
          <a:bodyPr/>
          <a:lstStyle/>
          <a:p>
            <a:pPr lvl="0"/>
            <a:endParaRPr lang="en-US" noProof="0"/>
          </a:p>
        </p:txBody>
      </p:sp>
      <p:sp>
        <p:nvSpPr>
          <p:cNvPr id="4" name="Text Placeholder 3"/>
          <p:cNvSpPr>
            <a:spLocks noGrp="1"/>
          </p:cNvSpPr>
          <p:nvPr>
            <p:ph type="body"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6" name="Rectangle 3"/>
          <p:cNvSpPr>
            <a:spLocks noGrp="1" noChangeArrowheads="1"/>
          </p:cNvSpPr>
          <p:nvPr>
            <p:ph type="sldNum" sz="quarter" idx="11"/>
          </p:nvPr>
        </p:nvSpPr>
        <p:spPr>
          <a:ln/>
        </p:spPr>
        <p:txBody>
          <a:bodyPr/>
          <a:lstStyle>
            <a:lvl1pPr>
              <a:defRPr/>
            </a:lvl1pPr>
          </a:lstStyle>
          <a:p>
            <a:pPr>
              <a:defRPr/>
            </a:pPr>
            <a:fld id="{955020D9-EA03-4456-A229-2A02EBD3CB8B}" type="slidenum">
              <a:rPr lang="en-US">
                <a:solidFill>
                  <a:srgbClr val="000000"/>
                </a:solidFill>
              </a:rPr>
              <a:pPr>
                <a:defRPr/>
              </a:pPr>
              <a:t>‹#›</a:t>
            </a:fld>
            <a:endParaRPr lang="en-US">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fld id="{F95C2F84-1F66-43B5-BCFB-DCC321C38EA8}"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2073227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a:lstStyle/>
          <a:p>
            <a:pPr lvl="0"/>
            <a:endParaRPr lang="en-US" noProof="0"/>
          </a:p>
        </p:txBody>
      </p:sp>
      <p:sp>
        <p:nvSpPr>
          <p:cNvPr id="4"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5" name="Rectangle 3"/>
          <p:cNvSpPr>
            <a:spLocks noGrp="1" noChangeArrowheads="1"/>
          </p:cNvSpPr>
          <p:nvPr>
            <p:ph type="sldNum" sz="quarter" idx="11"/>
          </p:nvPr>
        </p:nvSpPr>
        <p:spPr>
          <a:ln/>
        </p:spPr>
        <p:txBody>
          <a:bodyPr/>
          <a:lstStyle>
            <a:lvl1pPr>
              <a:defRPr/>
            </a:lvl1pPr>
          </a:lstStyle>
          <a:p>
            <a:pPr>
              <a:defRPr/>
            </a:pPr>
            <a:fld id="{D0159F5C-FC80-40FC-B932-149EC77A55DC}" type="slidenum">
              <a:rPr lang="en-US">
                <a:solidFill>
                  <a:srgbClr val="000000"/>
                </a:solidFill>
              </a:rPr>
              <a:pPr>
                <a:defRPr/>
              </a:pPr>
              <a:t>‹#›</a:t>
            </a:fld>
            <a:endParaRPr 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fld id="{E3E54BF0-0DBA-4D93-8CAD-83C9AD1071FA}"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1761963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4" name="Rectangle 3"/>
          <p:cNvSpPr>
            <a:spLocks noGrp="1" noChangeArrowheads="1"/>
          </p:cNvSpPr>
          <p:nvPr>
            <p:ph type="sldNum" sz="quarter" idx="11"/>
          </p:nvPr>
        </p:nvSpPr>
        <p:spPr>
          <a:ln/>
        </p:spPr>
        <p:txBody>
          <a:bodyPr/>
          <a:lstStyle>
            <a:lvl1pPr>
              <a:defRPr/>
            </a:lvl1pPr>
          </a:lstStyle>
          <a:p>
            <a:pPr>
              <a:defRPr/>
            </a:pPr>
            <a:fld id="{B4A83C52-30CE-47E9-8040-7E2840AF5583}" type="slidenum">
              <a:rPr lang="en-US">
                <a:solidFill>
                  <a:srgbClr val="000000"/>
                </a:solidFill>
              </a:rPr>
              <a:pPr>
                <a:defRPr/>
              </a:pPr>
              <a:t>‹#›</a:t>
            </a:fld>
            <a:endParaRPr lang="en-US">
              <a:solidFill>
                <a:srgbClr val="000000"/>
              </a:solidFill>
            </a:endParaRPr>
          </a:p>
        </p:txBody>
      </p:sp>
      <p:sp>
        <p:nvSpPr>
          <p:cNvPr id="5" name="Rectangle 16"/>
          <p:cNvSpPr>
            <a:spLocks noGrp="1" noChangeArrowheads="1"/>
          </p:cNvSpPr>
          <p:nvPr>
            <p:ph type="dt" sz="half" idx="12"/>
          </p:nvPr>
        </p:nvSpPr>
        <p:spPr>
          <a:ln/>
        </p:spPr>
        <p:txBody>
          <a:bodyPr/>
          <a:lstStyle>
            <a:lvl1pPr>
              <a:defRPr/>
            </a:lvl1pPr>
          </a:lstStyle>
          <a:p>
            <a:pPr>
              <a:defRPr/>
            </a:pPr>
            <a:fld id="{4FF91F9F-CAC4-4E86-B725-774711A3ED4C}"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1106551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fontAlgn="base">
                <a:spcBef>
                  <a:spcPct val="0"/>
                </a:spcBef>
                <a:spcAft>
                  <a:spcPct val="0"/>
                </a:spcAft>
              </a:pPr>
              <a:endParaRPr lang="en-US" sz="2400">
                <a:solidFill>
                  <a:srgbClr val="000000"/>
                </a:solidFill>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grpSp>
      </p:grpSp>
      <p:sp>
        <p:nvSpPr>
          <p:cNvPr id="100763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en-US" noProof="0"/>
              <a:t>Click to edit Master title style</a:t>
            </a:r>
          </a:p>
        </p:txBody>
      </p:sp>
      <p:sp>
        <p:nvSpPr>
          <p:cNvPr id="100763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en-US" noProof="0"/>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fld id="{55919463-2707-4C09-A299-20917E019371}" type="datetime1">
              <a:rPr lang="en-US" smtClean="0">
                <a:solidFill>
                  <a:srgbClr val="000000"/>
                </a:solidFill>
              </a:rPr>
              <a:pPr>
                <a:defRPr/>
              </a:pPr>
              <a:t>10/22/24</a:t>
            </a:fld>
            <a:endParaRPr lang="en-US">
              <a:solidFill>
                <a:srgbClr val="000000"/>
              </a:solidFill>
            </a:endParaRPr>
          </a:p>
        </p:txBody>
      </p:sp>
      <p:sp>
        <p:nvSpPr>
          <p:cNvPr id="19" name="Rectangle 17"/>
          <p:cNvSpPr>
            <a:spLocks noGrp="1" noChangeArrowheads="1"/>
          </p:cNvSpPr>
          <p:nvPr>
            <p:ph type="ftr" sz="quarter" idx="11"/>
          </p:nvPr>
        </p:nvSpPr>
        <p:spPr/>
        <p:txBody>
          <a:bodyPr/>
          <a:lstStyle>
            <a:lvl1pPr>
              <a:defRPr/>
            </a:lvl1pPr>
          </a:lstStyle>
          <a:p>
            <a:pPr>
              <a:defRPr/>
            </a:pPr>
            <a:r>
              <a:rPr lang="en-US">
                <a:solidFill>
                  <a:srgbClr val="000000"/>
                </a:solidFill>
              </a:rPr>
              <a:t>USCG Auxiliary Deck Plate Leadership Series</a:t>
            </a:r>
          </a:p>
        </p:txBody>
      </p:sp>
      <p:sp>
        <p:nvSpPr>
          <p:cNvPr id="20" name="Rectangle 18"/>
          <p:cNvSpPr>
            <a:spLocks noGrp="1" noChangeArrowheads="1"/>
          </p:cNvSpPr>
          <p:nvPr>
            <p:ph type="sldNum" sz="quarter" idx="12"/>
          </p:nvPr>
        </p:nvSpPr>
        <p:spPr/>
        <p:txBody>
          <a:bodyPr/>
          <a:lstStyle>
            <a:lvl1pPr>
              <a:defRPr/>
            </a:lvl1pPr>
          </a:lstStyle>
          <a:p>
            <a:pPr>
              <a:defRPr/>
            </a:pPr>
            <a:fld id="{67CB2373-4EA3-479C-9B41-60874440B3C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382973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5" name="Rectangle 3"/>
          <p:cNvSpPr>
            <a:spLocks noGrp="1" noChangeArrowheads="1"/>
          </p:cNvSpPr>
          <p:nvPr>
            <p:ph type="sldNum" sz="quarter" idx="11"/>
          </p:nvPr>
        </p:nvSpPr>
        <p:spPr>
          <a:ln/>
        </p:spPr>
        <p:txBody>
          <a:bodyPr/>
          <a:lstStyle>
            <a:lvl1pPr>
              <a:defRPr/>
            </a:lvl1pPr>
          </a:lstStyle>
          <a:p>
            <a:pPr>
              <a:defRPr/>
            </a:pPr>
            <a:fld id="{E70DC1C5-DD3F-4DBF-939D-3F7F6DDEF74C}" type="slidenum">
              <a:rPr lang="en-US">
                <a:solidFill>
                  <a:srgbClr val="000000"/>
                </a:solidFill>
              </a:rPr>
              <a:pPr>
                <a:defRPr/>
              </a:pPr>
              <a:t>‹#›</a:t>
            </a:fld>
            <a:endParaRPr 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fld id="{CAC33A89-C6B6-4AC5-8B4C-38664D5FB6B7}"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30707578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5" name="Rectangle 3"/>
          <p:cNvSpPr>
            <a:spLocks noGrp="1" noChangeArrowheads="1"/>
          </p:cNvSpPr>
          <p:nvPr>
            <p:ph type="sldNum" sz="quarter" idx="11"/>
          </p:nvPr>
        </p:nvSpPr>
        <p:spPr>
          <a:ln/>
        </p:spPr>
        <p:txBody>
          <a:bodyPr/>
          <a:lstStyle>
            <a:lvl1pPr>
              <a:defRPr/>
            </a:lvl1pPr>
          </a:lstStyle>
          <a:p>
            <a:pPr>
              <a:defRPr/>
            </a:pPr>
            <a:fld id="{7FF22432-0894-4CB4-85B7-893F85FD95F8}" type="slidenum">
              <a:rPr lang="en-US">
                <a:solidFill>
                  <a:srgbClr val="000000"/>
                </a:solidFill>
              </a:rPr>
              <a:pPr>
                <a:defRPr/>
              </a:pPr>
              <a:t>‹#›</a:t>
            </a:fld>
            <a:endParaRPr 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fld id="{98159A05-9ECE-4F92-A118-D08177D40473}"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2545939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6" name="Rectangle 3"/>
          <p:cNvSpPr>
            <a:spLocks noGrp="1" noChangeArrowheads="1"/>
          </p:cNvSpPr>
          <p:nvPr>
            <p:ph type="sldNum" sz="quarter" idx="11"/>
          </p:nvPr>
        </p:nvSpPr>
        <p:spPr>
          <a:ln/>
        </p:spPr>
        <p:txBody>
          <a:bodyPr/>
          <a:lstStyle>
            <a:lvl1pPr>
              <a:defRPr/>
            </a:lvl1pPr>
          </a:lstStyle>
          <a:p>
            <a:pPr>
              <a:defRPr/>
            </a:pPr>
            <a:fld id="{C568CD53-41A9-42A2-8ED2-C2649ECB4C00}" type="slidenum">
              <a:rPr lang="en-US">
                <a:solidFill>
                  <a:srgbClr val="000000"/>
                </a:solidFill>
              </a:rPr>
              <a:pPr>
                <a:defRPr/>
              </a:pPr>
              <a:t>‹#›</a:t>
            </a:fld>
            <a:endParaRPr lang="en-US">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fld id="{85D40236-739E-4516-84D1-81ACF9896D6A}"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2981100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5" name="Rectangle 3"/>
          <p:cNvSpPr>
            <a:spLocks noGrp="1" noChangeArrowheads="1"/>
          </p:cNvSpPr>
          <p:nvPr>
            <p:ph type="sldNum" sz="quarter" idx="11"/>
          </p:nvPr>
        </p:nvSpPr>
        <p:spPr>
          <a:ln/>
        </p:spPr>
        <p:txBody>
          <a:bodyPr/>
          <a:lstStyle>
            <a:lvl1pPr>
              <a:defRPr/>
            </a:lvl1pPr>
          </a:lstStyle>
          <a:p>
            <a:pPr>
              <a:defRPr/>
            </a:pPr>
            <a:fld id="{E70DC1C5-DD3F-4DBF-939D-3F7F6DDEF74C}" type="slidenum">
              <a:rPr lang="en-US">
                <a:solidFill>
                  <a:srgbClr val="000000"/>
                </a:solidFill>
              </a:rPr>
              <a:pPr>
                <a:defRPr/>
              </a:pPr>
              <a:t>‹#›</a:t>
            </a:fld>
            <a:endParaRPr 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fld id="{5BDC3A55-3D6B-4508-8A4F-54EE8917AAA8}"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16548574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8" name="Rectangle 3"/>
          <p:cNvSpPr>
            <a:spLocks noGrp="1" noChangeArrowheads="1"/>
          </p:cNvSpPr>
          <p:nvPr>
            <p:ph type="sldNum" sz="quarter" idx="11"/>
          </p:nvPr>
        </p:nvSpPr>
        <p:spPr>
          <a:ln/>
        </p:spPr>
        <p:txBody>
          <a:bodyPr/>
          <a:lstStyle>
            <a:lvl1pPr>
              <a:defRPr/>
            </a:lvl1pPr>
          </a:lstStyle>
          <a:p>
            <a:pPr>
              <a:defRPr/>
            </a:pPr>
            <a:fld id="{BBB59FB0-053C-45A9-AF81-CC7889603829}" type="slidenum">
              <a:rPr lang="en-US">
                <a:solidFill>
                  <a:srgbClr val="000000"/>
                </a:solidFill>
              </a:rPr>
              <a:pPr>
                <a:defRPr/>
              </a:pPr>
              <a:t>‹#›</a:t>
            </a:fld>
            <a:endParaRPr lang="en-US">
              <a:solidFill>
                <a:srgbClr val="000000"/>
              </a:solidFill>
            </a:endParaRPr>
          </a:p>
        </p:txBody>
      </p:sp>
      <p:sp>
        <p:nvSpPr>
          <p:cNvPr id="9" name="Rectangle 16"/>
          <p:cNvSpPr>
            <a:spLocks noGrp="1" noChangeArrowheads="1"/>
          </p:cNvSpPr>
          <p:nvPr>
            <p:ph type="dt" sz="half" idx="12"/>
          </p:nvPr>
        </p:nvSpPr>
        <p:spPr>
          <a:ln/>
        </p:spPr>
        <p:txBody>
          <a:bodyPr/>
          <a:lstStyle>
            <a:lvl1pPr>
              <a:defRPr/>
            </a:lvl1pPr>
          </a:lstStyle>
          <a:p>
            <a:pPr>
              <a:defRPr/>
            </a:pPr>
            <a:fld id="{102EF1DE-004C-4DE8-9881-8B6B2C9AC520}"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4274094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4" name="Rectangle 3"/>
          <p:cNvSpPr>
            <a:spLocks noGrp="1" noChangeArrowheads="1"/>
          </p:cNvSpPr>
          <p:nvPr>
            <p:ph type="sldNum" sz="quarter" idx="11"/>
          </p:nvPr>
        </p:nvSpPr>
        <p:spPr>
          <a:ln/>
        </p:spPr>
        <p:txBody>
          <a:bodyPr/>
          <a:lstStyle>
            <a:lvl1pPr>
              <a:defRPr/>
            </a:lvl1pPr>
          </a:lstStyle>
          <a:p>
            <a:pPr>
              <a:defRPr/>
            </a:pPr>
            <a:fld id="{868386AC-F0A6-44B2-900E-803F77730E82}" type="slidenum">
              <a:rPr lang="en-US">
                <a:solidFill>
                  <a:srgbClr val="000000"/>
                </a:solidFill>
              </a:rPr>
              <a:pPr>
                <a:defRPr/>
              </a:pPr>
              <a:t>‹#›</a:t>
            </a:fld>
            <a:endParaRPr lang="en-US">
              <a:solidFill>
                <a:srgbClr val="000000"/>
              </a:solidFill>
            </a:endParaRPr>
          </a:p>
        </p:txBody>
      </p:sp>
      <p:sp>
        <p:nvSpPr>
          <p:cNvPr id="5" name="Rectangle 16"/>
          <p:cNvSpPr>
            <a:spLocks noGrp="1" noChangeArrowheads="1"/>
          </p:cNvSpPr>
          <p:nvPr>
            <p:ph type="dt" sz="half" idx="12"/>
          </p:nvPr>
        </p:nvSpPr>
        <p:spPr>
          <a:ln/>
        </p:spPr>
        <p:txBody>
          <a:bodyPr/>
          <a:lstStyle>
            <a:lvl1pPr>
              <a:defRPr/>
            </a:lvl1pPr>
          </a:lstStyle>
          <a:p>
            <a:pPr>
              <a:defRPr/>
            </a:pPr>
            <a:fld id="{79D01432-8C26-41B8-84E8-E88CA5DC1A43}"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21272770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3" name="Rectangle 3"/>
          <p:cNvSpPr>
            <a:spLocks noGrp="1" noChangeArrowheads="1"/>
          </p:cNvSpPr>
          <p:nvPr>
            <p:ph type="sldNum" sz="quarter" idx="11"/>
          </p:nvPr>
        </p:nvSpPr>
        <p:spPr>
          <a:ln/>
        </p:spPr>
        <p:txBody>
          <a:bodyPr/>
          <a:lstStyle>
            <a:lvl1pPr>
              <a:defRPr/>
            </a:lvl1pPr>
          </a:lstStyle>
          <a:p>
            <a:pPr>
              <a:defRPr/>
            </a:pPr>
            <a:fld id="{B64E0490-5945-4C3B-AD5F-6A1F80290DA8}" type="slidenum">
              <a:rPr lang="en-US">
                <a:solidFill>
                  <a:srgbClr val="000000"/>
                </a:solidFill>
              </a:rPr>
              <a:pPr>
                <a:defRPr/>
              </a:pPr>
              <a:t>‹#›</a:t>
            </a:fld>
            <a:endParaRPr lang="en-US">
              <a:solidFill>
                <a:srgbClr val="000000"/>
              </a:solidFill>
            </a:endParaRPr>
          </a:p>
        </p:txBody>
      </p:sp>
      <p:sp>
        <p:nvSpPr>
          <p:cNvPr id="4" name="Rectangle 16"/>
          <p:cNvSpPr>
            <a:spLocks noGrp="1" noChangeArrowheads="1"/>
          </p:cNvSpPr>
          <p:nvPr>
            <p:ph type="dt" sz="half" idx="12"/>
          </p:nvPr>
        </p:nvSpPr>
        <p:spPr>
          <a:ln/>
        </p:spPr>
        <p:txBody>
          <a:bodyPr/>
          <a:lstStyle>
            <a:lvl1pPr>
              <a:defRPr/>
            </a:lvl1pPr>
          </a:lstStyle>
          <a:p>
            <a:pPr>
              <a:defRPr/>
            </a:pPr>
            <a:fld id="{FC16E1DD-95F5-4D2D-AEE0-DA51ADB8EF41}"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9021336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6" name="Rectangle 3"/>
          <p:cNvSpPr>
            <a:spLocks noGrp="1" noChangeArrowheads="1"/>
          </p:cNvSpPr>
          <p:nvPr>
            <p:ph type="sldNum" sz="quarter" idx="11"/>
          </p:nvPr>
        </p:nvSpPr>
        <p:spPr>
          <a:ln/>
        </p:spPr>
        <p:txBody>
          <a:bodyPr/>
          <a:lstStyle>
            <a:lvl1pPr>
              <a:defRPr/>
            </a:lvl1pPr>
          </a:lstStyle>
          <a:p>
            <a:pPr>
              <a:defRPr/>
            </a:pPr>
            <a:fld id="{14D26430-695E-4F24-9EDC-ACCFA03A4BE6}" type="slidenum">
              <a:rPr lang="en-US">
                <a:solidFill>
                  <a:srgbClr val="000000"/>
                </a:solidFill>
              </a:rPr>
              <a:pPr>
                <a:defRPr/>
              </a:pPr>
              <a:t>‹#›</a:t>
            </a:fld>
            <a:endParaRPr lang="en-US">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fld id="{C0E95A52-39E6-40B7-94A8-0E456BB6E964}"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12047374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6" name="Rectangle 3"/>
          <p:cNvSpPr>
            <a:spLocks noGrp="1" noChangeArrowheads="1"/>
          </p:cNvSpPr>
          <p:nvPr>
            <p:ph type="sldNum" sz="quarter" idx="11"/>
          </p:nvPr>
        </p:nvSpPr>
        <p:spPr>
          <a:ln/>
        </p:spPr>
        <p:txBody>
          <a:bodyPr/>
          <a:lstStyle>
            <a:lvl1pPr>
              <a:defRPr/>
            </a:lvl1pPr>
          </a:lstStyle>
          <a:p>
            <a:pPr>
              <a:defRPr/>
            </a:pPr>
            <a:fld id="{1F62AD1E-BADA-46B4-A6FE-304397CEB022}" type="slidenum">
              <a:rPr lang="en-US">
                <a:solidFill>
                  <a:srgbClr val="000000"/>
                </a:solidFill>
              </a:rPr>
              <a:pPr>
                <a:defRPr/>
              </a:pPr>
              <a:t>‹#›</a:t>
            </a:fld>
            <a:endParaRPr lang="en-US">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fld id="{CBDAD558-8DA6-4AAB-84F7-6ED815A5D6C0}"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3362722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5" name="Rectangle 3"/>
          <p:cNvSpPr>
            <a:spLocks noGrp="1" noChangeArrowheads="1"/>
          </p:cNvSpPr>
          <p:nvPr>
            <p:ph type="sldNum" sz="quarter" idx="11"/>
          </p:nvPr>
        </p:nvSpPr>
        <p:spPr>
          <a:ln/>
        </p:spPr>
        <p:txBody>
          <a:bodyPr/>
          <a:lstStyle>
            <a:lvl1pPr>
              <a:defRPr/>
            </a:lvl1pPr>
          </a:lstStyle>
          <a:p>
            <a:pPr>
              <a:defRPr/>
            </a:pPr>
            <a:fld id="{8D8A3A96-CFFD-409E-A84E-0AFB925B1C60}" type="slidenum">
              <a:rPr lang="en-US">
                <a:solidFill>
                  <a:srgbClr val="000000"/>
                </a:solidFill>
              </a:rPr>
              <a:pPr>
                <a:defRPr/>
              </a:pPr>
              <a:t>‹#›</a:t>
            </a:fld>
            <a:endParaRPr 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fld id="{60EEA45A-7DE3-46E4-8C7C-AE608D4A241C}"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9009231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5" name="Rectangle 3"/>
          <p:cNvSpPr>
            <a:spLocks noGrp="1" noChangeArrowheads="1"/>
          </p:cNvSpPr>
          <p:nvPr>
            <p:ph type="sldNum" sz="quarter" idx="11"/>
          </p:nvPr>
        </p:nvSpPr>
        <p:spPr>
          <a:ln/>
        </p:spPr>
        <p:txBody>
          <a:bodyPr/>
          <a:lstStyle>
            <a:lvl1pPr>
              <a:defRPr/>
            </a:lvl1pPr>
          </a:lstStyle>
          <a:p>
            <a:pPr>
              <a:defRPr/>
            </a:pPr>
            <a:fld id="{008F2C51-FECF-4000-8BAB-3AFF4DDA8627}" type="slidenum">
              <a:rPr lang="en-US">
                <a:solidFill>
                  <a:srgbClr val="000000"/>
                </a:solidFill>
              </a:rPr>
              <a:pPr>
                <a:defRPr/>
              </a:pPr>
              <a:t>‹#›</a:t>
            </a:fld>
            <a:endParaRPr 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fld id="{3F942E04-3E3C-4386-8B8D-22F619CB496C}"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32724899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6" name="Rectangle 3"/>
          <p:cNvSpPr>
            <a:spLocks noGrp="1" noChangeArrowheads="1"/>
          </p:cNvSpPr>
          <p:nvPr>
            <p:ph type="sldNum" sz="quarter" idx="11"/>
          </p:nvPr>
        </p:nvSpPr>
        <p:spPr>
          <a:ln/>
        </p:spPr>
        <p:txBody>
          <a:bodyPr/>
          <a:lstStyle>
            <a:lvl1pPr>
              <a:defRPr/>
            </a:lvl1pPr>
          </a:lstStyle>
          <a:p>
            <a:pPr>
              <a:defRPr/>
            </a:pPr>
            <a:fld id="{6C981AB5-61B9-4E8F-BB51-EE63D357AE9F}" type="slidenum">
              <a:rPr lang="en-US">
                <a:solidFill>
                  <a:srgbClr val="000000"/>
                </a:solidFill>
              </a:rPr>
              <a:pPr>
                <a:defRPr/>
              </a:pPr>
              <a:t>‹#›</a:t>
            </a:fld>
            <a:endParaRPr lang="en-US">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fld id="{F6AE3EA7-8944-4685-BB3C-77F509F99DE6}"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21476277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lipArt Placeholder 2"/>
          <p:cNvSpPr>
            <a:spLocks noGrp="1"/>
          </p:cNvSpPr>
          <p:nvPr>
            <p:ph type="clipArt" sz="half" idx="1"/>
          </p:nvPr>
        </p:nvSpPr>
        <p:spPr>
          <a:xfrm>
            <a:off x="457200" y="1981200"/>
            <a:ext cx="4038600" cy="3886200"/>
          </a:xfrm>
        </p:spPr>
        <p:txBody>
          <a:bodyPr/>
          <a:lstStyle/>
          <a:p>
            <a:pPr lvl="0"/>
            <a:endParaRPr lang="en-US" noProof="0"/>
          </a:p>
        </p:txBody>
      </p:sp>
      <p:sp>
        <p:nvSpPr>
          <p:cNvPr id="4" name="Text Placeholder 3"/>
          <p:cNvSpPr>
            <a:spLocks noGrp="1"/>
          </p:cNvSpPr>
          <p:nvPr>
            <p:ph type="body"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6" name="Rectangle 3"/>
          <p:cNvSpPr>
            <a:spLocks noGrp="1" noChangeArrowheads="1"/>
          </p:cNvSpPr>
          <p:nvPr>
            <p:ph type="sldNum" sz="quarter" idx="11"/>
          </p:nvPr>
        </p:nvSpPr>
        <p:spPr>
          <a:ln/>
        </p:spPr>
        <p:txBody>
          <a:bodyPr/>
          <a:lstStyle>
            <a:lvl1pPr>
              <a:defRPr/>
            </a:lvl1pPr>
          </a:lstStyle>
          <a:p>
            <a:pPr>
              <a:defRPr/>
            </a:pPr>
            <a:fld id="{955020D9-EA03-4456-A229-2A02EBD3CB8B}" type="slidenum">
              <a:rPr lang="en-US">
                <a:solidFill>
                  <a:srgbClr val="000000"/>
                </a:solidFill>
              </a:rPr>
              <a:pPr>
                <a:defRPr/>
              </a:pPr>
              <a:t>‹#›</a:t>
            </a:fld>
            <a:endParaRPr lang="en-US">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fld id="{DBD7A00E-F86B-4ECE-B80C-34213F949FAE}"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35285691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a:lstStyle/>
          <a:p>
            <a:pPr lvl="0"/>
            <a:endParaRPr lang="en-US" noProof="0"/>
          </a:p>
        </p:txBody>
      </p:sp>
      <p:sp>
        <p:nvSpPr>
          <p:cNvPr id="4"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5" name="Rectangle 3"/>
          <p:cNvSpPr>
            <a:spLocks noGrp="1" noChangeArrowheads="1"/>
          </p:cNvSpPr>
          <p:nvPr>
            <p:ph type="sldNum" sz="quarter" idx="11"/>
          </p:nvPr>
        </p:nvSpPr>
        <p:spPr>
          <a:ln/>
        </p:spPr>
        <p:txBody>
          <a:bodyPr/>
          <a:lstStyle>
            <a:lvl1pPr>
              <a:defRPr/>
            </a:lvl1pPr>
          </a:lstStyle>
          <a:p>
            <a:pPr>
              <a:defRPr/>
            </a:pPr>
            <a:fld id="{D0159F5C-FC80-40FC-B932-149EC77A55DC}" type="slidenum">
              <a:rPr lang="en-US">
                <a:solidFill>
                  <a:srgbClr val="000000"/>
                </a:solidFill>
              </a:rPr>
              <a:pPr>
                <a:defRPr/>
              </a:pPr>
              <a:t>‹#›</a:t>
            </a:fld>
            <a:endParaRPr 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fld id="{6B332909-EA70-4CFF-B281-0D48588A0061}"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1575778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5" name="Rectangle 3"/>
          <p:cNvSpPr>
            <a:spLocks noGrp="1" noChangeArrowheads="1"/>
          </p:cNvSpPr>
          <p:nvPr>
            <p:ph type="sldNum" sz="quarter" idx="11"/>
          </p:nvPr>
        </p:nvSpPr>
        <p:spPr>
          <a:ln/>
        </p:spPr>
        <p:txBody>
          <a:bodyPr/>
          <a:lstStyle>
            <a:lvl1pPr>
              <a:defRPr/>
            </a:lvl1pPr>
          </a:lstStyle>
          <a:p>
            <a:pPr>
              <a:defRPr/>
            </a:pPr>
            <a:fld id="{7FF22432-0894-4CB4-85B7-893F85FD95F8}" type="slidenum">
              <a:rPr lang="en-US">
                <a:solidFill>
                  <a:srgbClr val="000000"/>
                </a:solidFill>
              </a:rPr>
              <a:pPr>
                <a:defRPr/>
              </a:pPr>
              <a:t>‹#›</a:t>
            </a:fld>
            <a:endParaRPr 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fld id="{E1C92A58-ED64-4126-B8E3-C217D6A4602F}"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11995723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Deck Plate Leadership Series</a:t>
            </a:r>
          </a:p>
        </p:txBody>
      </p:sp>
      <p:sp>
        <p:nvSpPr>
          <p:cNvPr id="4" name="Rectangle 3"/>
          <p:cNvSpPr>
            <a:spLocks noGrp="1" noChangeArrowheads="1"/>
          </p:cNvSpPr>
          <p:nvPr>
            <p:ph type="sldNum" sz="quarter" idx="11"/>
          </p:nvPr>
        </p:nvSpPr>
        <p:spPr>
          <a:ln/>
        </p:spPr>
        <p:txBody>
          <a:bodyPr/>
          <a:lstStyle>
            <a:lvl1pPr>
              <a:defRPr/>
            </a:lvl1pPr>
          </a:lstStyle>
          <a:p>
            <a:pPr>
              <a:defRPr/>
            </a:pPr>
            <a:fld id="{B4A83C52-30CE-47E9-8040-7E2840AF5583}" type="slidenum">
              <a:rPr lang="en-US">
                <a:solidFill>
                  <a:srgbClr val="000000"/>
                </a:solidFill>
              </a:rPr>
              <a:pPr>
                <a:defRPr/>
              </a:pPr>
              <a:t>‹#›</a:t>
            </a:fld>
            <a:endParaRPr lang="en-US">
              <a:solidFill>
                <a:srgbClr val="000000"/>
              </a:solidFill>
            </a:endParaRPr>
          </a:p>
        </p:txBody>
      </p:sp>
      <p:sp>
        <p:nvSpPr>
          <p:cNvPr id="5" name="Rectangle 16"/>
          <p:cNvSpPr>
            <a:spLocks noGrp="1" noChangeArrowheads="1"/>
          </p:cNvSpPr>
          <p:nvPr>
            <p:ph type="dt" sz="half" idx="12"/>
          </p:nvPr>
        </p:nvSpPr>
        <p:spPr>
          <a:ln/>
        </p:spPr>
        <p:txBody>
          <a:bodyPr/>
          <a:lstStyle>
            <a:lvl1pPr>
              <a:defRPr/>
            </a:lvl1pPr>
          </a:lstStyle>
          <a:p>
            <a:pPr>
              <a:defRPr/>
            </a:pPr>
            <a:fld id="{A295C0E6-706B-4FF1-9730-BC98B4304A25}" type="datetime1">
              <a:rPr lang="en-US" smtClean="0">
                <a:solidFill>
                  <a:srgbClr val="000000"/>
                </a:solidFill>
              </a:rPr>
              <a:pPr>
                <a:defRPr/>
              </a:pPr>
              <a:t>10/22/24</a:t>
            </a:fld>
            <a:endParaRPr lang="en-US">
              <a:solidFill>
                <a:srgbClr val="000000"/>
              </a:solidFill>
            </a:endParaRPr>
          </a:p>
        </p:txBody>
      </p:sp>
    </p:spTree>
    <p:extLst>
      <p:ext uri="{BB962C8B-B14F-4D97-AF65-F5344CB8AC3E}">
        <p14:creationId xmlns:p14="http://schemas.microsoft.com/office/powerpoint/2010/main" val="658794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6" name="Rectangle 3"/>
          <p:cNvSpPr>
            <a:spLocks noGrp="1" noChangeArrowheads="1"/>
          </p:cNvSpPr>
          <p:nvPr>
            <p:ph type="sldNum" sz="quarter" idx="11"/>
          </p:nvPr>
        </p:nvSpPr>
        <p:spPr>
          <a:ln/>
        </p:spPr>
        <p:txBody>
          <a:bodyPr/>
          <a:lstStyle>
            <a:lvl1pPr>
              <a:defRPr/>
            </a:lvl1pPr>
          </a:lstStyle>
          <a:p>
            <a:pPr>
              <a:defRPr/>
            </a:pPr>
            <a:fld id="{C568CD53-41A9-42A2-8ED2-C2649ECB4C00}" type="slidenum">
              <a:rPr lang="en-US">
                <a:solidFill>
                  <a:srgbClr val="000000"/>
                </a:solidFill>
              </a:rPr>
              <a:pPr>
                <a:defRPr/>
              </a:pPr>
              <a:t>‹#›</a:t>
            </a:fld>
            <a:endParaRPr lang="en-US">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fld id="{F19E2EB6-B5DC-46D9-BB9E-E194CF4079A2}"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3280550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8" name="Rectangle 3"/>
          <p:cNvSpPr>
            <a:spLocks noGrp="1" noChangeArrowheads="1"/>
          </p:cNvSpPr>
          <p:nvPr>
            <p:ph type="sldNum" sz="quarter" idx="11"/>
          </p:nvPr>
        </p:nvSpPr>
        <p:spPr>
          <a:ln/>
        </p:spPr>
        <p:txBody>
          <a:bodyPr/>
          <a:lstStyle>
            <a:lvl1pPr>
              <a:defRPr/>
            </a:lvl1pPr>
          </a:lstStyle>
          <a:p>
            <a:pPr>
              <a:defRPr/>
            </a:pPr>
            <a:fld id="{BBB59FB0-053C-45A9-AF81-CC7889603829}" type="slidenum">
              <a:rPr lang="en-US">
                <a:solidFill>
                  <a:srgbClr val="000000"/>
                </a:solidFill>
              </a:rPr>
              <a:pPr>
                <a:defRPr/>
              </a:pPr>
              <a:t>‹#›</a:t>
            </a:fld>
            <a:endParaRPr lang="en-US">
              <a:solidFill>
                <a:srgbClr val="000000"/>
              </a:solidFill>
            </a:endParaRPr>
          </a:p>
        </p:txBody>
      </p:sp>
      <p:sp>
        <p:nvSpPr>
          <p:cNvPr id="9" name="Rectangle 16"/>
          <p:cNvSpPr>
            <a:spLocks noGrp="1" noChangeArrowheads="1"/>
          </p:cNvSpPr>
          <p:nvPr>
            <p:ph type="dt" sz="half" idx="12"/>
          </p:nvPr>
        </p:nvSpPr>
        <p:spPr>
          <a:ln/>
        </p:spPr>
        <p:txBody>
          <a:bodyPr/>
          <a:lstStyle>
            <a:lvl1pPr>
              <a:defRPr/>
            </a:lvl1pPr>
          </a:lstStyle>
          <a:p>
            <a:pPr>
              <a:defRPr/>
            </a:pPr>
            <a:fld id="{9766F677-4AA1-48D6-BB66-41765193D2AD}"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3521943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4" name="Rectangle 3"/>
          <p:cNvSpPr>
            <a:spLocks noGrp="1" noChangeArrowheads="1"/>
          </p:cNvSpPr>
          <p:nvPr>
            <p:ph type="sldNum" sz="quarter" idx="11"/>
          </p:nvPr>
        </p:nvSpPr>
        <p:spPr>
          <a:ln/>
        </p:spPr>
        <p:txBody>
          <a:bodyPr/>
          <a:lstStyle>
            <a:lvl1pPr>
              <a:defRPr/>
            </a:lvl1pPr>
          </a:lstStyle>
          <a:p>
            <a:pPr>
              <a:defRPr/>
            </a:pPr>
            <a:fld id="{868386AC-F0A6-44B2-900E-803F77730E82}" type="slidenum">
              <a:rPr lang="en-US">
                <a:solidFill>
                  <a:srgbClr val="000000"/>
                </a:solidFill>
              </a:rPr>
              <a:pPr>
                <a:defRPr/>
              </a:pPr>
              <a:t>‹#›</a:t>
            </a:fld>
            <a:endParaRPr lang="en-US">
              <a:solidFill>
                <a:srgbClr val="000000"/>
              </a:solidFill>
            </a:endParaRPr>
          </a:p>
        </p:txBody>
      </p:sp>
      <p:sp>
        <p:nvSpPr>
          <p:cNvPr id="5" name="Rectangle 16"/>
          <p:cNvSpPr>
            <a:spLocks noGrp="1" noChangeArrowheads="1"/>
          </p:cNvSpPr>
          <p:nvPr>
            <p:ph type="dt" sz="half" idx="12"/>
          </p:nvPr>
        </p:nvSpPr>
        <p:spPr>
          <a:ln/>
        </p:spPr>
        <p:txBody>
          <a:bodyPr/>
          <a:lstStyle>
            <a:lvl1pPr>
              <a:defRPr/>
            </a:lvl1pPr>
          </a:lstStyle>
          <a:p>
            <a:pPr>
              <a:defRPr/>
            </a:pPr>
            <a:fld id="{FFAEAAB2-E748-498F-8886-44C8DE3000FC}"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3103126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3" name="Rectangle 3"/>
          <p:cNvSpPr>
            <a:spLocks noGrp="1" noChangeArrowheads="1"/>
          </p:cNvSpPr>
          <p:nvPr>
            <p:ph type="sldNum" sz="quarter" idx="11"/>
          </p:nvPr>
        </p:nvSpPr>
        <p:spPr>
          <a:ln/>
        </p:spPr>
        <p:txBody>
          <a:bodyPr/>
          <a:lstStyle>
            <a:lvl1pPr>
              <a:defRPr/>
            </a:lvl1pPr>
          </a:lstStyle>
          <a:p>
            <a:pPr>
              <a:defRPr/>
            </a:pPr>
            <a:fld id="{B64E0490-5945-4C3B-AD5F-6A1F80290DA8}" type="slidenum">
              <a:rPr lang="en-US">
                <a:solidFill>
                  <a:srgbClr val="000000"/>
                </a:solidFill>
              </a:rPr>
              <a:pPr>
                <a:defRPr/>
              </a:pPr>
              <a:t>‹#›</a:t>
            </a:fld>
            <a:endParaRPr lang="en-US">
              <a:solidFill>
                <a:srgbClr val="000000"/>
              </a:solidFill>
            </a:endParaRPr>
          </a:p>
        </p:txBody>
      </p:sp>
      <p:sp>
        <p:nvSpPr>
          <p:cNvPr id="4" name="Rectangle 16"/>
          <p:cNvSpPr>
            <a:spLocks noGrp="1" noChangeArrowheads="1"/>
          </p:cNvSpPr>
          <p:nvPr>
            <p:ph type="dt" sz="half" idx="12"/>
          </p:nvPr>
        </p:nvSpPr>
        <p:spPr>
          <a:ln/>
        </p:spPr>
        <p:txBody>
          <a:bodyPr/>
          <a:lstStyle>
            <a:lvl1pPr>
              <a:defRPr/>
            </a:lvl1pPr>
          </a:lstStyle>
          <a:p>
            <a:pPr>
              <a:defRPr/>
            </a:pPr>
            <a:fld id="{EB48CA79-1130-499A-8409-5022F8155AB2}"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3510769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6" name="Rectangle 3"/>
          <p:cNvSpPr>
            <a:spLocks noGrp="1" noChangeArrowheads="1"/>
          </p:cNvSpPr>
          <p:nvPr>
            <p:ph type="sldNum" sz="quarter" idx="11"/>
          </p:nvPr>
        </p:nvSpPr>
        <p:spPr>
          <a:ln/>
        </p:spPr>
        <p:txBody>
          <a:bodyPr/>
          <a:lstStyle>
            <a:lvl1pPr>
              <a:defRPr/>
            </a:lvl1pPr>
          </a:lstStyle>
          <a:p>
            <a:pPr>
              <a:defRPr/>
            </a:pPr>
            <a:fld id="{14D26430-695E-4F24-9EDC-ACCFA03A4BE6}" type="slidenum">
              <a:rPr lang="en-US">
                <a:solidFill>
                  <a:srgbClr val="000000"/>
                </a:solidFill>
              </a:rPr>
              <a:pPr>
                <a:defRPr/>
              </a:pPr>
              <a:t>‹#›</a:t>
            </a:fld>
            <a:endParaRPr lang="en-US">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fld id="{0D0A4A2A-0039-49F4-94F0-7062729A44AA}"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2940995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USCG Auxiliary Leadership Deck Plate Series</a:t>
            </a:r>
          </a:p>
        </p:txBody>
      </p:sp>
      <p:sp>
        <p:nvSpPr>
          <p:cNvPr id="6" name="Rectangle 3"/>
          <p:cNvSpPr>
            <a:spLocks noGrp="1" noChangeArrowheads="1"/>
          </p:cNvSpPr>
          <p:nvPr>
            <p:ph type="sldNum" sz="quarter" idx="11"/>
          </p:nvPr>
        </p:nvSpPr>
        <p:spPr>
          <a:ln/>
        </p:spPr>
        <p:txBody>
          <a:bodyPr/>
          <a:lstStyle>
            <a:lvl1pPr>
              <a:defRPr/>
            </a:lvl1pPr>
          </a:lstStyle>
          <a:p>
            <a:pPr>
              <a:defRPr/>
            </a:pPr>
            <a:fld id="{1F62AD1E-BADA-46B4-A6FE-304397CEB022}" type="slidenum">
              <a:rPr lang="en-US">
                <a:solidFill>
                  <a:srgbClr val="000000"/>
                </a:solidFill>
              </a:rPr>
              <a:pPr>
                <a:defRPr/>
              </a:pPr>
              <a:t>‹#›</a:t>
            </a:fld>
            <a:endParaRPr lang="en-US">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fld id="{1D76F206-9651-483F-9E09-4273805B64CD}"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292596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6594"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defTabSz="914400" fontAlgn="base">
              <a:spcBef>
                <a:spcPct val="0"/>
              </a:spcBef>
              <a:spcAft>
                <a:spcPct val="0"/>
              </a:spcAft>
              <a:defRPr/>
            </a:pPr>
            <a:r>
              <a:rPr lang="en-US">
                <a:solidFill>
                  <a:srgbClr val="000000"/>
                </a:solidFill>
              </a:rPr>
              <a:t>USCG Auxiliary Leadership Deck Plate Series</a:t>
            </a:r>
          </a:p>
        </p:txBody>
      </p:sp>
      <p:sp>
        <p:nvSpPr>
          <p:cNvPr id="1006595"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defTabSz="914400" fontAlgn="base">
              <a:spcBef>
                <a:spcPct val="0"/>
              </a:spcBef>
              <a:spcAft>
                <a:spcPct val="0"/>
              </a:spcAft>
              <a:defRPr/>
            </a:pPr>
            <a:fld id="{EAB3ECBA-9B59-4CF8-9564-502C24F9D4E4}" type="slidenum">
              <a:rPr lang="en-US">
                <a:solidFill>
                  <a:srgbClr val="000000"/>
                </a:solidFill>
              </a:rPr>
              <a:pPr defTabSz="914400" fontAlgn="base">
                <a:spcBef>
                  <a:spcPct val="0"/>
                </a:spcBef>
                <a:spcAft>
                  <a:spcPct val="0"/>
                </a:spcAft>
                <a:defRPr/>
              </a:pPr>
              <a:t>‹#›</a:t>
            </a:fld>
            <a:endParaRPr lang="en-US">
              <a:solidFill>
                <a:srgbClr val="000000"/>
              </a:solidFill>
            </a:endParaRPr>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fontAlgn="base">
                <a:spcBef>
                  <a:spcPct val="0"/>
                </a:spcBef>
                <a:spcAft>
                  <a:spcPct val="0"/>
                </a:spcAft>
              </a:pPr>
              <a:endParaRPr lang="en-US" sz="2400">
                <a:solidFill>
                  <a:srgbClr val="000000"/>
                </a:solidFill>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a:solidFill>
                  <a:srgbClr val="666699"/>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a:solidFill>
                  <a:srgbClr val="666699"/>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a:solidFill>
                  <a:srgbClr val="9999CC"/>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a:solidFill>
                  <a:srgbClr val="666699"/>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a:solidFill>
                  <a:srgbClr val="9999CC"/>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a:solidFill>
                  <a:srgbClr val="9999CC"/>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6608"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defTabSz="914400" fontAlgn="base">
              <a:spcBef>
                <a:spcPct val="0"/>
              </a:spcBef>
              <a:spcAft>
                <a:spcPct val="0"/>
              </a:spcAft>
              <a:defRPr/>
            </a:pPr>
            <a:fld id="{7098C7EF-96D6-4E9F-854B-DCF5FD099ABC}" type="datetime1">
              <a:rPr lang="en-US" smtClean="0">
                <a:solidFill>
                  <a:srgbClr val="000000"/>
                </a:solidFill>
              </a:rPr>
              <a:t>10/22/24</a:t>
            </a:fld>
            <a:endParaRPr lang="en-US">
              <a:solidFill>
                <a:srgbClr val="000000"/>
              </a:solidFill>
            </a:endParaRPr>
          </a:p>
        </p:txBody>
      </p:sp>
    </p:spTree>
    <p:extLst>
      <p:ext uri="{BB962C8B-B14F-4D97-AF65-F5344CB8AC3E}">
        <p14:creationId xmlns:p14="http://schemas.microsoft.com/office/powerpoint/2010/main" val="3377272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6594"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defTabSz="914400" fontAlgn="base">
              <a:spcBef>
                <a:spcPct val="0"/>
              </a:spcBef>
              <a:spcAft>
                <a:spcPct val="0"/>
              </a:spcAft>
              <a:defRPr/>
            </a:pPr>
            <a:r>
              <a:rPr lang="en-US">
                <a:solidFill>
                  <a:srgbClr val="000000"/>
                </a:solidFill>
              </a:rPr>
              <a:t>USCG Auxiliary Deck Plate Leadership Series</a:t>
            </a:r>
          </a:p>
        </p:txBody>
      </p:sp>
      <p:sp>
        <p:nvSpPr>
          <p:cNvPr id="1006595"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defTabSz="914400" fontAlgn="base">
              <a:spcBef>
                <a:spcPct val="0"/>
              </a:spcBef>
              <a:spcAft>
                <a:spcPct val="0"/>
              </a:spcAft>
              <a:defRPr/>
            </a:pPr>
            <a:fld id="{EAB3ECBA-9B59-4CF8-9564-502C24F9D4E4}" type="slidenum">
              <a:rPr lang="en-US">
                <a:solidFill>
                  <a:srgbClr val="000000"/>
                </a:solidFill>
              </a:rPr>
              <a:pPr defTabSz="914400" fontAlgn="base">
                <a:spcBef>
                  <a:spcPct val="0"/>
                </a:spcBef>
                <a:spcAft>
                  <a:spcPct val="0"/>
                </a:spcAft>
                <a:defRPr/>
              </a:pPr>
              <a:t>‹#›</a:t>
            </a:fld>
            <a:endParaRPr lang="en-US">
              <a:solidFill>
                <a:srgbClr val="000000"/>
              </a:solidFill>
            </a:endParaRPr>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fontAlgn="base">
                <a:spcBef>
                  <a:spcPct val="0"/>
                </a:spcBef>
                <a:spcAft>
                  <a:spcPct val="0"/>
                </a:spcAft>
              </a:pPr>
              <a:endParaRPr lang="en-US" sz="2400">
                <a:solidFill>
                  <a:srgbClr val="000000"/>
                </a:solidFill>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a:solidFill>
                  <a:srgbClr val="666699"/>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a:solidFill>
                  <a:srgbClr val="666699"/>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a:solidFill>
                  <a:srgbClr val="9999CC"/>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a:solidFill>
                  <a:srgbClr val="666699"/>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sz="2400">
                <a:solidFill>
                  <a:srgbClr val="000000"/>
                </a:solidFill>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a:solidFill>
                  <a:srgbClr val="9999CC"/>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US">
                <a:solidFill>
                  <a:srgbClr val="9999CC"/>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6608"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defTabSz="914400" fontAlgn="base">
              <a:spcBef>
                <a:spcPct val="0"/>
              </a:spcBef>
              <a:spcAft>
                <a:spcPct val="0"/>
              </a:spcAft>
              <a:defRPr/>
            </a:pPr>
            <a:fld id="{F9B664DF-0CAE-4DD7-B141-5F86A5E471B8}" type="datetime1">
              <a:rPr lang="en-US" smtClean="0">
                <a:solidFill>
                  <a:srgbClr val="000000"/>
                </a:solidFill>
              </a:rPr>
              <a:pPr defTabSz="914400" fontAlgn="base">
                <a:spcBef>
                  <a:spcPct val="0"/>
                </a:spcBef>
                <a:spcAft>
                  <a:spcPct val="0"/>
                </a:spcAft>
                <a:defRPr/>
              </a:pPr>
              <a:t>10/22/24</a:t>
            </a:fld>
            <a:endParaRPr lang="en-US">
              <a:solidFill>
                <a:srgbClr val="000000"/>
              </a:solidFill>
            </a:endParaRPr>
          </a:p>
        </p:txBody>
      </p:sp>
    </p:spTree>
    <p:extLst>
      <p:ext uri="{BB962C8B-B14F-4D97-AF65-F5344CB8AC3E}">
        <p14:creationId xmlns:p14="http://schemas.microsoft.com/office/powerpoint/2010/main" val="2784201060"/>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Lst>
  <p:hf hd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3"/>
          <p:cNvSpPr>
            <a:spLocks noGrp="1"/>
          </p:cNvSpPr>
          <p:nvPr>
            <p:ph type="ftr" sz="quarter" idx="10"/>
          </p:nvPr>
        </p:nvSpPr>
        <p:spPr>
          <a:xfrm>
            <a:off x="2590800" y="6248400"/>
            <a:ext cx="3810000" cy="457200"/>
          </a:xfrm>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dirty="0" err="1">
                <a:solidFill>
                  <a:srgbClr val="000000"/>
                </a:solidFill>
              </a:rPr>
              <a:t>USCG</a:t>
            </a:r>
            <a:r>
              <a:rPr lang="en-US" dirty="0">
                <a:solidFill>
                  <a:srgbClr val="000000"/>
                </a:solidFill>
              </a:rPr>
              <a:t> Auxiliary Deck Plate Leadership Series</a:t>
            </a:r>
          </a:p>
        </p:txBody>
      </p:sp>
      <p:sp>
        <p:nvSpPr>
          <p:cNvPr id="3075" name="Slide Number Placeholder 4"/>
          <p:cNvSpPr>
            <a:spLocks noGrp="1"/>
          </p:cNvSpPr>
          <p:nvPr>
            <p:ph type="sldNum" sz="quarter" idx="11"/>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8E75C1E0-C77C-4087-B42C-95E576A435F9}" type="slidenum">
              <a:rPr lang="en-US" smtClean="0">
                <a:solidFill>
                  <a:srgbClr val="000000"/>
                </a:solidFill>
                <a:latin typeface="Arial Black" pitchFamily="34" charset="0"/>
              </a:rPr>
              <a:pPr/>
              <a:t>1</a:t>
            </a:fld>
            <a:endParaRPr lang="en-US">
              <a:solidFill>
                <a:srgbClr val="000000"/>
              </a:solidFill>
              <a:latin typeface="Arial Black" pitchFamily="34" charset="0"/>
            </a:endParaRPr>
          </a:p>
        </p:txBody>
      </p:sp>
      <p:sp>
        <p:nvSpPr>
          <p:cNvPr id="3076" name="Rectangle 2"/>
          <p:cNvSpPr>
            <a:spLocks noGrp="1" noChangeArrowheads="1"/>
          </p:cNvSpPr>
          <p:nvPr>
            <p:ph type="title"/>
          </p:nvPr>
        </p:nvSpPr>
        <p:spPr>
          <a:xfrm>
            <a:off x="457200" y="834081"/>
            <a:ext cx="8115300" cy="990600"/>
          </a:xfrm>
        </p:spPr>
        <p:txBody>
          <a:bodyPr/>
          <a:lstStyle/>
          <a:p>
            <a:pPr algn="ctr" eaLnBrk="1" hangingPunct="1"/>
            <a:r>
              <a:rPr lang="en-US" sz="2800" b="1" i="1" dirty="0"/>
              <a:t>Auxiliary Deck Plate Leadership Series</a:t>
            </a:r>
          </a:p>
        </p:txBody>
      </p:sp>
      <p:pic>
        <p:nvPicPr>
          <p:cNvPr id="3079" name="Picture 6" descr="cgseal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1" y="4752975"/>
            <a:ext cx="152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12" descr="150px-AUX_S_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8651" y="4779899"/>
            <a:ext cx="1628851" cy="1527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6" descr="CGAux-head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609601" y="1599703"/>
            <a:ext cx="8229600" cy="3200876"/>
          </a:xfrm>
          <a:prstGeom prst="rect">
            <a:avLst/>
          </a:prstGeom>
        </p:spPr>
        <p:txBody>
          <a:bodyPr wrap="square">
            <a:spAutoFit/>
          </a:bodyPr>
          <a:lstStyle/>
          <a:p>
            <a:pPr algn="ctr"/>
            <a:r>
              <a:rPr lang="en-US" sz="2000" b="1" dirty="0">
                <a:solidFill>
                  <a:prstClr val="black"/>
                </a:solidFill>
                <a:ea typeface="MS Mincho"/>
                <a:cs typeface="Times New Roman"/>
              </a:rPr>
              <a:t>Group Development</a:t>
            </a:r>
            <a:endParaRPr lang="en-US" dirty="0">
              <a:solidFill>
                <a:prstClr val="black"/>
              </a:solidFill>
              <a:latin typeface="Cambria"/>
              <a:ea typeface="MS Mincho"/>
              <a:cs typeface="Times New Roman"/>
            </a:endParaRPr>
          </a:p>
          <a:p>
            <a:pPr algn="ctr"/>
            <a:r>
              <a:rPr lang="en-US" sz="2000" b="1" dirty="0">
                <a:solidFill>
                  <a:prstClr val="black"/>
                </a:solidFill>
                <a:ea typeface="MS Mincho"/>
                <a:cs typeface="Times New Roman"/>
              </a:rPr>
              <a:t> </a:t>
            </a:r>
            <a:endParaRPr lang="en-US" dirty="0">
              <a:solidFill>
                <a:prstClr val="black"/>
              </a:solidFill>
              <a:latin typeface="Cambria"/>
              <a:ea typeface="MS Mincho"/>
              <a:cs typeface="Times New Roman"/>
            </a:endParaRPr>
          </a:p>
          <a:p>
            <a:r>
              <a:rPr lang="en-US" b="1" dirty="0" err="1">
                <a:solidFill>
                  <a:prstClr val="black"/>
                </a:solidFill>
                <a:ea typeface="MS Mincho"/>
                <a:cs typeface="Times New Roman"/>
              </a:rPr>
              <a:t>USCG</a:t>
            </a:r>
            <a:r>
              <a:rPr lang="en-US" b="1" dirty="0">
                <a:solidFill>
                  <a:prstClr val="black"/>
                </a:solidFill>
                <a:ea typeface="MS Mincho"/>
                <a:cs typeface="Times New Roman"/>
              </a:rPr>
              <a:t> Leadership Competency: </a:t>
            </a:r>
            <a:r>
              <a:rPr lang="en-US" dirty="0">
                <a:solidFill>
                  <a:prstClr val="black"/>
                </a:solidFill>
                <a:ea typeface="MS Mincho"/>
                <a:cs typeface="Times New Roman"/>
              </a:rPr>
              <a:t>Leading Others: Team Building</a:t>
            </a:r>
            <a:endParaRPr lang="en-US" dirty="0">
              <a:solidFill>
                <a:prstClr val="black"/>
              </a:solidFill>
              <a:latin typeface="Cambria"/>
              <a:ea typeface="MS Mincho"/>
              <a:cs typeface="Times New Roman"/>
            </a:endParaRPr>
          </a:p>
          <a:p>
            <a:r>
              <a:rPr lang="en-US" b="1" dirty="0">
                <a:solidFill>
                  <a:prstClr val="black"/>
                </a:solidFill>
                <a:ea typeface="MS Mincho"/>
                <a:cs typeface="Times New Roman"/>
              </a:rPr>
              <a:t> </a:t>
            </a:r>
            <a:endParaRPr lang="en-US" dirty="0">
              <a:solidFill>
                <a:prstClr val="black"/>
              </a:solidFill>
              <a:latin typeface="Cambria"/>
              <a:ea typeface="MS Mincho"/>
              <a:cs typeface="Times New Roman"/>
            </a:endParaRPr>
          </a:p>
          <a:p>
            <a:r>
              <a:rPr lang="en-US" b="1" dirty="0">
                <a:solidFill>
                  <a:prstClr val="black"/>
                </a:solidFill>
                <a:ea typeface="MS Mincho"/>
                <a:cs typeface="Times New Roman"/>
              </a:rPr>
              <a:t>Learning Outcomes: </a:t>
            </a:r>
            <a:endParaRPr lang="en-US" dirty="0">
              <a:solidFill>
                <a:prstClr val="black"/>
              </a:solidFill>
              <a:latin typeface="Cambria"/>
              <a:ea typeface="MS Mincho"/>
              <a:cs typeface="Times New Roman"/>
            </a:endParaRPr>
          </a:p>
          <a:p>
            <a:pPr marL="342900" indent="-342900">
              <a:buFont typeface="Symbol"/>
              <a:buChar char=""/>
              <a:tabLst>
                <a:tab pos="457200" algn="l"/>
              </a:tabLst>
            </a:pPr>
            <a:r>
              <a:rPr lang="en-US" dirty="0">
                <a:solidFill>
                  <a:prstClr val="black"/>
                </a:solidFill>
                <a:ea typeface="MS Mincho"/>
                <a:cs typeface="Times New Roman"/>
              </a:rPr>
              <a:t>Describe the five states of group development</a:t>
            </a:r>
            <a:endParaRPr lang="en-US" dirty="0">
              <a:solidFill>
                <a:prstClr val="black"/>
              </a:solidFill>
              <a:latin typeface="Cambria"/>
              <a:ea typeface="MS Mincho"/>
              <a:cs typeface="Times New Roman"/>
            </a:endParaRPr>
          </a:p>
          <a:p>
            <a:pPr marL="342900" indent="-342900">
              <a:buFont typeface="Symbol"/>
              <a:buChar char=""/>
              <a:tabLst>
                <a:tab pos="457200" algn="l"/>
              </a:tabLst>
            </a:pPr>
            <a:r>
              <a:rPr lang="en-US" dirty="0">
                <a:solidFill>
                  <a:prstClr val="black"/>
                </a:solidFill>
                <a:ea typeface="MS Mincho"/>
                <a:cs typeface="Times New Roman"/>
              </a:rPr>
              <a:t>Assess what stage the flotilla or division </a:t>
            </a:r>
            <a:r>
              <a:rPr lang="en-US">
                <a:solidFill>
                  <a:prstClr val="black"/>
                </a:solidFill>
                <a:ea typeface="MS Mincho"/>
                <a:cs typeface="Times New Roman"/>
              </a:rPr>
              <a:t>is at</a:t>
            </a:r>
            <a:endParaRPr lang="en-US" dirty="0">
              <a:solidFill>
                <a:prstClr val="black"/>
              </a:solidFill>
              <a:latin typeface="Cambria"/>
              <a:ea typeface="MS Mincho"/>
              <a:cs typeface="Times New Roman"/>
            </a:endParaRPr>
          </a:p>
          <a:p>
            <a:pPr marL="228600"/>
            <a:r>
              <a:rPr lang="en-US" b="1" dirty="0">
                <a:solidFill>
                  <a:prstClr val="black"/>
                </a:solidFill>
                <a:ea typeface="MS Mincho"/>
                <a:cs typeface="Times New Roman"/>
              </a:rPr>
              <a:t> </a:t>
            </a:r>
            <a:endParaRPr lang="en-US" dirty="0">
              <a:solidFill>
                <a:prstClr val="black"/>
              </a:solidFill>
              <a:latin typeface="Cambria"/>
              <a:ea typeface="MS Mincho"/>
              <a:cs typeface="Times New Roman"/>
            </a:endParaRPr>
          </a:p>
          <a:p>
            <a:r>
              <a:rPr lang="en-US" b="1" i="1" dirty="0">
                <a:solidFill>
                  <a:prstClr val="black"/>
                </a:solidFill>
                <a:ea typeface="MS Mincho"/>
                <a:cs typeface="Times New Roman"/>
              </a:rPr>
              <a:t>A group is defined as a collection of two or more interacting individuals with a stable pattern of relationships who share common goals and who perceive themselves as being a group.</a:t>
            </a:r>
            <a:endParaRPr lang="en-US" dirty="0">
              <a:solidFill>
                <a:prstClr val="black"/>
              </a:solidFill>
              <a:latin typeface="Cambria"/>
              <a:ea typeface="MS Mincho"/>
              <a:cs typeface="Times New Roman"/>
            </a:endParaRPr>
          </a:p>
        </p:txBody>
      </p:sp>
      <p:pic>
        <p:nvPicPr>
          <p:cNvPr id="1032" name="Picture 8" descr="C:\Users\Michael\AppData\Local\Microsoft\Windows\Temporary Internet Files\Content.Outlook\SX99UYQO\T-DIR_seal_small.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42018" y="4752975"/>
            <a:ext cx="1527048" cy="1527048"/>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2"/>
          <p:cNvSpPr txBox="1"/>
          <p:nvPr/>
        </p:nvSpPr>
        <p:spPr>
          <a:xfrm>
            <a:off x="457654" y="6454876"/>
            <a:ext cx="1999265" cy="2616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i="1" dirty="0"/>
              <a:t>Reviewed, DIR-T USCGAUX</a:t>
            </a:r>
          </a:p>
        </p:txBody>
      </p:sp>
    </p:spTree>
    <p:extLst>
      <p:ext uri="{BB962C8B-B14F-4D97-AF65-F5344CB8AC3E}">
        <p14:creationId xmlns:p14="http://schemas.microsoft.com/office/powerpoint/2010/main" val="280480410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57451"/>
          </a:xfrm>
        </p:spPr>
        <p:txBody>
          <a:bodyPr/>
          <a:lstStyle/>
          <a:p>
            <a:r>
              <a:rPr lang="en-US" sz="3200" b="1" i="1" dirty="0"/>
              <a:t>Performing</a:t>
            </a:r>
          </a:p>
        </p:txBody>
      </p:sp>
      <p:sp>
        <p:nvSpPr>
          <p:cNvPr id="3" name="Content Placeholder 2"/>
          <p:cNvSpPr>
            <a:spLocks noGrp="1"/>
          </p:cNvSpPr>
          <p:nvPr>
            <p:ph idx="1"/>
          </p:nvPr>
        </p:nvSpPr>
        <p:spPr>
          <a:xfrm>
            <a:off x="457200" y="1214650"/>
            <a:ext cx="8229600" cy="5033749"/>
          </a:xfrm>
        </p:spPr>
        <p:txBody>
          <a:bodyPr/>
          <a:lstStyle/>
          <a:p>
            <a:pPr marL="0" indent="0">
              <a:buNone/>
            </a:pPr>
            <a:r>
              <a:rPr lang="en-US" sz="4000" b="1" dirty="0"/>
              <a:t> </a:t>
            </a:r>
            <a:r>
              <a:rPr lang="en-US" sz="2800" dirty="0"/>
              <a:t>Agreement and consensus largely forms among the members, who respond well to facilitation by leader. Roles and responsibilities are clear and accepted. Big decisions are made by member agreement. Smaller decisions may be delegated to individuals or small teams within Flotilla. Commitment and unity is strong. The Flotilla may engage in fun and social activities. There is general respect for the leader and some of leadership is more shared by the members. </a:t>
            </a:r>
            <a:r>
              <a:rPr lang="en-US" sz="2800" b="1" i="1" u="sng" dirty="0"/>
              <a:t>Leader facilitates and enables.</a:t>
            </a:r>
          </a:p>
          <a:p>
            <a:endParaRPr lang="en-US" sz="2000" dirty="0"/>
          </a:p>
        </p:txBody>
      </p:sp>
      <p:sp>
        <p:nvSpPr>
          <p:cNvPr id="4" name="Footer Placeholder 3"/>
          <p:cNvSpPr>
            <a:spLocks noGrp="1"/>
          </p:cNvSpPr>
          <p:nvPr>
            <p:ph type="ftr" sz="quarter" idx="10"/>
          </p:nvPr>
        </p:nvSpPr>
        <p:spPr/>
        <p:txBody>
          <a:bodyPr/>
          <a:lstStyle/>
          <a:p>
            <a:pPr>
              <a:defRPr/>
            </a:pPr>
            <a:r>
              <a:rPr lang="en-US">
                <a:solidFill>
                  <a:srgbClr val="000000"/>
                </a:solidFill>
              </a:rPr>
              <a:t>USCG Auxiliary Deck Plate Leadership Series</a:t>
            </a:r>
          </a:p>
        </p:txBody>
      </p:sp>
      <p:sp>
        <p:nvSpPr>
          <p:cNvPr id="5" name="Slide Number Placeholder 4"/>
          <p:cNvSpPr>
            <a:spLocks noGrp="1"/>
          </p:cNvSpPr>
          <p:nvPr>
            <p:ph type="sldNum" sz="quarter" idx="11"/>
          </p:nvPr>
        </p:nvSpPr>
        <p:spPr/>
        <p:txBody>
          <a:bodyPr/>
          <a:lstStyle/>
          <a:p>
            <a:pPr>
              <a:defRPr/>
            </a:pPr>
            <a:fld id="{E70DC1C5-DD3F-4DBF-939D-3F7F6DDEF74C}" type="slidenum">
              <a:rPr lang="en-US" smtClean="0">
                <a:solidFill>
                  <a:srgbClr val="000000"/>
                </a:solidFill>
              </a:rPr>
              <a:pPr>
                <a:defRPr/>
              </a:pPr>
              <a:t>10</a:t>
            </a:fld>
            <a:endParaRPr lang="en-US">
              <a:solidFill>
                <a:srgbClr val="000000"/>
              </a:solidFill>
            </a:endParaRPr>
          </a:p>
        </p:txBody>
      </p:sp>
      <p:sp>
        <p:nvSpPr>
          <p:cNvPr id="6" name="TextBox 2"/>
          <p:cNvSpPr txBox="1"/>
          <p:nvPr/>
        </p:nvSpPr>
        <p:spPr>
          <a:xfrm>
            <a:off x="457654" y="6454876"/>
            <a:ext cx="1999265" cy="2616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i="1" dirty="0"/>
              <a:t>Reviewed, DIR-T USCGAUX</a:t>
            </a:r>
          </a:p>
        </p:txBody>
      </p:sp>
    </p:spTree>
    <p:extLst>
      <p:ext uri="{BB962C8B-B14F-4D97-AF65-F5344CB8AC3E}">
        <p14:creationId xmlns:p14="http://schemas.microsoft.com/office/powerpoint/2010/main" val="1183180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Assessing Flotilla stage</a:t>
            </a:r>
          </a:p>
        </p:txBody>
      </p:sp>
      <p:sp>
        <p:nvSpPr>
          <p:cNvPr id="3" name="Content Placeholder 2"/>
          <p:cNvSpPr>
            <a:spLocks noGrp="1"/>
          </p:cNvSpPr>
          <p:nvPr>
            <p:ph idx="1"/>
          </p:nvPr>
        </p:nvSpPr>
        <p:spPr/>
        <p:txBody>
          <a:bodyPr/>
          <a:lstStyle/>
          <a:p>
            <a:r>
              <a:rPr lang="en-US" dirty="0"/>
              <a:t>Stage changes with group membership</a:t>
            </a:r>
          </a:p>
          <a:p>
            <a:r>
              <a:rPr lang="en-US" dirty="0"/>
              <a:t>Stage changes during times of high stress</a:t>
            </a:r>
          </a:p>
          <a:p>
            <a:r>
              <a:rPr lang="en-US" dirty="0"/>
              <a:t>Stage changes with tasks/topics</a:t>
            </a:r>
          </a:p>
          <a:p>
            <a:r>
              <a:rPr lang="en-US" dirty="0"/>
              <a:t>Can also be used with individuals</a:t>
            </a:r>
          </a:p>
        </p:txBody>
      </p:sp>
      <p:sp>
        <p:nvSpPr>
          <p:cNvPr id="4" name="Footer Placeholder 3"/>
          <p:cNvSpPr>
            <a:spLocks noGrp="1"/>
          </p:cNvSpPr>
          <p:nvPr>
            <p:ph type="ftr" sz="quarter" idx="10"/>
          </p:nvPr>
        </p:nvSpPr>
        <p:spPr/>
        <p:txBody>
          <a:bodyPr/>
          <a:lstStyle/>
          <a:p>
            <a:pPr>
              <a:defRPr/>
            </a:pPr>
            <a:r>
              <a:rPr lang="en-US">
                <a:solidFill>
                  <a:srgbClr val="000000"/>
                </a:solidFill>
              </a:rPr>
              <a:t>USCG Auxiliary Leadership Deck Plate Series</a:t>
            </a:r>
          </a:p>
        </p:txBody>
      </p:sp>
      <p:sp>
        <p:nvSpPr>
          <p:cNvPr id="5" name="Slide Number Placeholder 4"/>
          <p:cNvSpPr>
            <a:spLocks noGrp="1"/>
          </p:cNvSpPr>
          <p:nvPr>
            <p:ph type="sldNum" sz="quarter" idx="11"/>
          </p:nvPr>
        </p:nvSpPr>
        <p:spPr/>
        <p:txBody>
          <a:bodyPr/>
          <a:lstStyle/>
          <a:p>
            <a:pPr>
              <a:defRPr/>
            </a:pPr>
            <a:fld id="{E70DC1C5-DD3F-4DBF-939D-3F7F6DDEF74C}" type="slidenum">
              <a:rPr lang="en-US" smtClean="0">
                <a:solidFill>
                  <a:srgbClr val="000000"/>
                </a:solidFill>
              </a:rPr>
              <a:pPr>
                <a:defRPr/>
              </a:pPr>
              <a:t>11</a:t>
            </a:fld>
            <a:endParaRPr lang="en-US">
              <a:solidFill>
                <a:srgbClr val="000000"/>
              </a:solidFill>
            </a:endParaRPr>
          </a:p>
        </p:txBody>
      </p:sp>
      <p:sp>
        <p:nvSpPr>
          <p:cNvPr id="6" name="TextBox 2"/>
          <p:cNvSpPr txBox="1"/>
          <p:nvPr/>
        </p:nvSpPr>
        <p:spPr>
          <a:xfrm>
            <a:off x="457654" y="6454876"/>
            <a:ext cx="1999265" cy="2616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i="1" dirty="0"/>
              <a:t>Reviewed, DIR-T USCGAUX</a:t>
            </a:r>
          </a:p>
        </p:txBody>
      </p:sp>
    </p:spTree>
    <p:extLst>
      <p:ext uri="{BB962C8B-B14F-4D97-AF65-F5344CB8AC3E}">
        <p14:creationId xmlns:p14="http://schemas.microsoft.com/office/powerpoint/2010/main" val="1259209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42551"/>
          </a:xfrm>
        </p:spPr>
        <p:txBody>
          <a:bodyPr/>
          <a:lstStyle/>
          <a:p>
            <a:r>
              <a:rPr lang="en-US" sz="3200" b="1" i="1" dirty="0"/>
              <a:t>Definitions </a:t>
            </a:r>
          </a:p>
        </p:txBody>
      </p:sp>
      <p:sp>
        <p:nvSpPr>
          <p:cNvPr id="3" name="Content Placeholder 2"/>
          <p:cNvSpPr>
            <a:spLocks noGrp="1"/>
          </p:cNvSpPr>
          <p:nvPr>
            <p:ph idx="1"/>
          </p:nvPr>
        </p:nvSpPr>
        <p:spPr>
          <a:xfrm>
            <a:off x="457200" y="1395797"/>
            <a:ext cx="8229600" cy="4452553"/>
          </a:xfrm>
        </p:spPr>
        <p:txBody>
          <a:bodyPr/>
          <a:lstStyle/>
          <a:p>
            <a:pPr lvl="0" eaLnBrk="1" hangingPunct="1">
              <a:buClr>
                <a:schemeClr val="bg2">
                  <a:lumMod val="60000"/>
                  <a:lumOff val="40000"/>
                </a:schemeClr>
              </a:buClr>
              <a:buSzPct val="90000"/>
            </a:pPr>
            <a:r>
              <a:rPr lang="en-US" altLang="en-US" sz="2800" dirty="0">
                <a:solidFill>
                  <a:srgbClr val="000000"/>
                </a:solidFill>
                <a:latin typeface="Arial" panose="020B0604020202020204" pitchFamily="34" charset="0"/>
                <a:cs typeface="Arial" panose="020B0604020202020204" pitchFamily="34" charset="0"/>
              </a:rPr>
              <a:t>A group is two or more interacting individuals with a stable pattern of relationship who share common goals and who perceive themselves as being a group.  Ex. </a:t>
            </a:r>
            <a:r>
              <a:rPr lang="en-US" altLang="en-US" sz="2400" dirty="0">
                <a:solidFill>
                  <a:srgbClr val="000000"/>
                </a:solidFill>
                <a:latin typeface="Arial" panose="020B0604020202020204" pitchFamily="34" charset="0"/>
                <a:cs typeface="Arial" panose="020B0604020202020204" pitchFamily="34" charset="0"/>
              </a:rPr>
              <a:t>Flotilla or Division</a:t>
            </a:r>
          </a:p>
          <a:p>
            <a:pPr lvl="0" eaLnBrk="1" hangingPunct="1">
              <a:buClr>
                <a:schemeClr val="bg2">
                  <a:lumMod val="60000"/>
                  <a:lumOff val="40000"/>
                </a:schemeClr>
              </a:buClr>
              <a:buSzPct val="90000"/>
            </a:pPr>
            <a:r>
              <a:rPr lang="en-US" altLang="en-US" sz="2800" dirty="0">
                <a:solidFill>
                  <a:srgbClr val="000000"/>
                </a:solidFill>
                <a:latin typeface="Arial" panose="020B0604020202020204" pitchFamily="34" charset="0"/>
                <a:cs typeface="Arial" panose="020B0604020202020204" pitchFamily="34" charset="0"/>
              </a:rPr>
              <a:t>Formal groups are defined by organizational structure: </a:t>
            </a:r>
            <a:r>
              <a:rPr lang="en-US" altLang="en-US" sz="2400" dirty="0">
                <a:solidFill>
                  <a:srgbClr val="000000"/>
                </a:solidFill>
                <a:latin typeface="Arial" panose="020B0604020202020204" pitchFamily="34" charset="0"/>
                <a:cs typeface="Arial" panose="020B0604020202020204" pitchFamily="34" charset="0"/>
              </a:rPr>
              <a:t>Command groups or Task groups (boat crew)</a:t>
            </a:r>
            <a:endParaRPr lang="en-US" sz="2400" dirty="0">
              <a:solidFill>
                <a:srgbClr val="000000"/>
              </a:solidFill>
            </a:endParaRPr>
          </a:p>
          <a:p>
            <a:pPr>
              <a:lnSpc>
                <a:spcPct val="90000"/>
              </a:lnSpc>
              <a:buClr>
                <a:schemeClr val="bg2">
                  <a:lumMod val="60000"/>
                  <a:lumOff val="40000"/>
                </a:schemeClr>
              </a:buClr>
              <a:buSzPct val="90000"/>
            </a:pPr>
            <a:r>
              <a:rPr lang="en-US" altLang="en-US" sz="2800" dirty="0"/>
              <a:t>Informal groups are groups that form to respond to common interests or social interaction: </a:t>
            </a:r>
            <a:r>
              <a:rPr lang="en-US" altLang="en-US" sz="2400" dirty="0"/>
              <a:t>Interest groups or Friendship groups</a:t>
            </a:r>
          </a:p>
          <a:p>
            <a:pPr marL="0" indent="0">
              <a:lnSpc>
                <a:spcPct val="90000"/>
              </a:lnSpc>
              <a:buClr>
                <a:schemeClr val="bg2">
                  <a:lumMod val="60000"/>
                  <a:lumOff val="40000"/>
                </a:schemeClr>
              </a:buClr>
              <a:buSzPct val="90000"/>
              <a:buNone/>
            </a:pPr>
            <a:endParaRPr lang="en-US" altLang="en-US" sz="2400" dirty="0">
              <a:solidFill>
                <a:srgbClr val="000000"/>
              </a:solidFill>
              <a:latin typeface="Arial" panose="020B0604020202020204" pitchFamily="34" charset="0"/>
              <a:cs typeface="Arial" panose="020B0604020202020204" pitchFamily="34" charset="0"/>
            </a:endParaRPr>
          </a:p>
          <a:p>
            <a:pPr marL="0" indent="0">
              <a:lnSpc>
                <a:spcPct val="90000"/>
              </a:lnSpc>
              <a:buClr>
                <a:schemeClr val="bg2">
                  <a:lumMod val="60000"/>
                  <a:lumOff val="40000"/>
                </a:schemeClr>
              </a:buClr>
              <a:buSzPct val="90000"/>
              <a:buNone/>
            </a:pPr>
            <a:endParaRPr lang="en-US" altLang="en-US" sz="1200" dirty="0">
              <a:solidFill>
                <a:srgbClr val="000000"/>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a:xfrm>
            <a:off x="2847975" y="6505574"/>
            <a:ext cx="3495675" cy="200025"/>
          </a:xfrm>
        </p:spPr>
        <p:txBody>
          <a:bodyPr/>
          <a:lstStyle/>
          <a:p>
            <a:pPr>
              <a:defRPr/>
            </a:pPr>
            <a:r>
              <a:rPr lang="en-US" dirty="0" err="1">
                <a:solidFill>
                  <a:srgbClr val="000000"/>
                </a:solidFill>
              </a:rPr>
              <a:t>USCG</a:t>
            </a:r>
            <a:r>
              <a:rPr lang="en-US" dirty="0">
                <a:solidFill>
                  <a:srgbClr val="000000"/>
                </a:solidFill>
              </a:rPr>
              <a:t> Auxiliary Leadership Deck Plate Series</a:t>
            </a:r>
          </a:p>
        </p:txBody>
      </p:sp>
      <p:sp>
        <p:nvSpPr>
          <p:cNvPr id="5" name="Slide Number Placeholder 4"/>
          <p:cNvSpPr>
            <a:spLocks noGrp="1"/>
          </p:cNvSpPr>
          <p:nvPr>
            <p:ph type="sldNum" sz="quarter" idx="11"/>
          </p:nvPr>
        </p:nvSpPr>
        <p:spPr/>
        <p:txBody>
          <a:bodyPr/>
          <a:lstStyle/>
          <a:p>
            <a:pPr>
              <a:defRPr/>
            </a:pPr>
            <a:fld id="{E70DC1C5-DD3F-4DBF-939D-3F7F6DDEF74C}" type="slidenum">
              <a:rPr lang="en-US" smtClean="0">
                <a:solidFill>
                  <a:srgbClr val="000000"/>
                </a:solidFill>
              </a:rPr>
              <a:pPr>
                <a:defRPr/>
              </a:pPr>
              <a:t>2</a:t>
            </a:fld>
            <a:endParaRPr lang="en-US">
              <a:solidFill>
                <a:srgbClr val="000000"/>
              </a:solidFill>
            </a:endParaRPr>
          </a:p>
        </p:txBody>
      </p:sp>
      <p:sp>
        <p:nvSpPr>
          <p:cNvPr id="6" name="TextBox 2"/>
          <p:cNvSpPr txBox="1"/>
          <p:nvPr/>
        </p:nvSpPr>
        <p:spPr>
          <a:xfrm>
            <a:off x="457654" y="6454876"/>
            <a:ext cx="1999265" cy="2616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i="1" dirty="0"/>
              <a:t>Reviewed, DIR-T USCGAUX</a:t>
            </a:r>
          </a:p>
        </p:txBody>
      </p:sp>
    </p:spTree>
    <p:extLst>
      <p:ext uri="{BB962C8B-B14F-4D97-AF65-F5344CB8AC3E}">
        <p14:creationId xmlns:p14="http://schemas.microsoft.com/office/powerpoint/2010/main" val="1047936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66520"/>
          </a:xfrm>
        </p:spPr>
        <p:txBody>
          <a:bodyPr/>
          <a:lstStyle/>
          <a:p>
            <a:r>
              <a:rPr lang="en-US" sz="3200" b="1" i="1" dirty="0"/>
              <a:t>Generational Components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94362011"/>
              </p:ext>
            </p:extLst>
          </p:nvPr>
        </p:nvGraphicFramePr>
        <p:xfrm>
          <a:off x="457200" y="1123717"/>
          <a:ext cx="8229600" cy="4994007"/>
        </p:xfrm>
        <a:graphic>
          <a:graphicData uri="http://schemas.openxmlformats.org/drawingml/2006/table">
            <a:tbl>
              <a:tblPr>
                <a:tableStyleId>{5C22544A-7EE6-4342-B048-85BDC9FD1C3A}</a:tableStyleId>
              </a:tblPr>
              <a:tblGrid>
                <a:gridCol w="945349">
                  <a:extLst>
                    <a:ext uri="{9D8B030D-6E8A-4147-A177-3AD203B41FA5}">
                      <a16:colId xmlns:a16="http://schemas.microsoft.com/office/drawing/2014/main" val="20000"/>
                    </a:ext>
                  </a:extLst>
                </a:gridCol>
                <a:gridCol w="776536">
                  <a:extLst>
                    <a:ext uri="{9D8B030D-6E8A-4147-A177-3AD203B41FA5}">
                      <a16:colId xmlns:a16="http://schemas.microsoft.com/office/drawing/2014/main" val="20001"/>
                    </a:ext>
                  </a:extLst>
                </a:gridCol>
                <a:gridCol w="1474294">
                  <a:extLst>
                    <a:ext uri="{9D8B030D-6E8A-4147-A177-3AD203B41FA5}">
                      <a16:colId xmlns:a16="http://schemas.microsoft.com/office/drawing/2014/main" val="20002"/>
                    </a:ext>
                  </a:extLst>
                </a:gridCol>
                <a:gridCol w="1631852">
                  <a:extLst>
                    <a:ext uri="{9D8B030D-6E8A-4147-A177-3AD203B41FA5}">
                      <a16:colId xmlns:a16="http://schemas.microsoft.com/office/drawing/2014/main" val="20003"/>
                    </a:ext>
                  </a:extLst>
                </a:gridCol>
                <a:gridCol w="1747208">
                  <a:extLst>
                    <a:ext uri="{9D8B030D-6E8A-4147-A177-3AD203B41FA5}">
                      <a16:colId xmlns:a16="http://schemas.microsoft.com/office/drawing/2014/main" val="20004"/>
                    </a:ext>
                  </a:extLst>
                </a:gridCol>
                <a:gridCol w="1654361">
                  <a:extLst>
                    <a:ext uri="{9D8B030D-6E8A-4147-A177-3AD203B41FA5}">
                      <a16:colId xmlns:a16="http://schemas.microsoft.com/office/drawing/2014/main" val="20005"/>
                    </a:ext>
                  </a:extLst>
                </a:gridCol>
              </a:tblGrid>
              <a:tr h="318327">
                <a:tc gridSpan="2">
                  <a:txBody>
                    <a:bodyPr/>
                    <a:lstStyle/>
                    <a:p>
                      <a:pPr algn="ctr" fontAlgn="b"/>
                      <a:r>
                        <a:rPr lang="en-US" sz="1100" b="1" u="none" strike="noStrike" dirty="0">
                          <a:effectLst/>
                        </a:rPr>
                        <a:t>Generational Components:</a:t>
                      </a:r>
                      <a:endParaRPr lang="en-US" sz="1100" b="1" i="0" u="none" strike="noStrike" dirty="0">
                        <a:effectLst/>
                        <a:latin typeface="Arial" panose="020B0604020202020204" pitchFamily="34" charset="0"/>
                      </a:endParaRPr>
                    </a:p>
                  </a:txBody>
                  <a:tcPr marL="8444" marR="8444" marT="84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fontAlgn="b"/>
                      <a:r>
                        <a:rPr lang="en-US" sz="1100" b="1" u="none" strike="noStrike" dirty="0">
                          <a:effectLst/>
                        </a:rPr>
                        <a:t>Values</a:t>
                      </a:r>
                      <a:endParaRPr lang="en-US" sz="1100" b="1" i="0" u="none" strike="noStrike" dirty="0">
                        <a:effectLst/>
                        <a:latin typeface="Arial" panose="020B0604020202020204" pitchFamily="34" charset="0"/>
                      </a:endParaRPr>
                    </a:p>
                  </a:txBody>
                  <a:tcPr marL="8444" marR="8444" marT="84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u="none" strike="noStrike" dirty="0">
                          <a:effectLst/>
                        </a:rPr>
                        <a:t>Work Construct</a:t>
                      </a:r>
                      <a:endParaRPr lang="en-US" sz="1100" b="1" i="0" u="none" strike="noStrike" dirty="0">
                        <a:effectLst/>
                        <a:latin typeface="Arial" panose="020B0604020202020204" pitchFamily="34" charset="0"/>
                      </a:endParaRPr>
                    </a:p>
                  </a:txBody>
                  <a:tcPr marL="8444" marR="8444" marT="84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u="none" strike="noStrike">
                          <a:effectLst/>
                        </a:rPr>
                        <a:t>Motivators &amp; Rewards</a:t>
                      </a:r>
                      <a:endParaRPr lang="en-US" sz="1100" b="1" i="0" u="none" strike="noStrike">
                        <a:effectLst/>
                        <a:latin typeface="Arial" panose="020B0604020202020204" pitchFamily="34" charset="0"/>
                      </a:endParaRPr>
                    </a:p>
                  </a:txBody>
                  <a:tcPr marL="8444" marR="8444" marT="84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u="none" strike="noStrike" dirty="0">
                          <a:effectLst/>
                        </a:rPr>
                        <a:t>Recruiting &amp; Retention</a:t>
                      </a:r>
                      <a:endParaRPr lang="en-US" sz="1100" b="1" i="0" u="none" strike="noStrike" dirty="0">
                        <a:effectLst/>
                        <a:latin typeface="Arial" panose="020B0604020202020204" pitchFamily="34" charset="0"/>
                      </a:endParaRPr>
                    </a:p>
                  </a:txBody>
                  <a:tcPr marL="8444" marR="8444" marT="84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80513">
                <a:tc>
                  <a:txBody>
                    <a:bodyPr/>
                    <a:lstStyle/>
                    <a:p>
                      <a:pPr algn="ctr" fontAlgn="b"/>
                      <a:r>
                        <a:rPr lang="en-US" sz="1000" u="none" strike="noStrike" dirty="0">
                          <a:effectLst/>
                        </a:rPr>
                        <a:t>Workplace Groups or Cohorts</a:t>
                      </a:r>
                      <a:endParaRPr lang="en-US" sz="1000" b="1"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u="none" strike="noStrike" dirty="0">
                          <a:effectLst/>
                        </a:rPr>
                        <a:t>Born</a:t>
                      </a:r>
                      <a:endParaRPr lang="en-US" sz="1000" b="1"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u="none" strike="noStrike" dirty="0">
                          <a:effectLst/>
                        </a:rPr>
                        <a:t>By 21 years of age, the worldview is set and determines values development.  </a:t>
                      </a:r>
                      <a:endParaRPr lang="en-US" sz="10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u="none" strike="noStrike" dirty="0">
                          <a:effectLst/>
                        </a:rPr>
                        <a:t>Our role models help define our work construct.  What will I chose to do to place food on my family’s table</a:t>
                      </a:r>
                      <a:endParaRPr lang="en-US" sz="10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u="none" strike="noStrike" dirty="0">
                          <a:effectLst/>
                        </a:rPr>
                        <a:t>Work construct determines what internal and external motivations inspire me.  These drive people to accomplish, excel and perform.</a:t>
                      </a:r>
                      <a:endParaRPr lang="en-US" sz="10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u="none" strike="noStrike" dirty="0">
                          <a:effectLst/>
                        </a:rPr>
                        <a:t>Leading different generations, requires that we know them and fulfill their needs as members of the organization.</a:t>
                      </a:r>
                      <a:endParaRPr lang="en-US" sz="10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693">
                <a:tc>
                  <a:txBody>
                    <a:bodyPr/>
                    <a:lstStyle/>
                    <a:p>
                      <a:pPr algn="ctr" fontAlgn="b"/>
                      <a:r>
                        <a:rPr lang="en-US" sz="1200" u="none" strike="noStrike" dirty="0">
                          <a:effectLst/>
                        </a:rPr>
                        <a:t>Veterans</a:t>
                      </a:r>
                      <a:endParaRPr lang="en-US" sz="1200" b="1"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1920-1940</a:t>
                      </a:r>
                      <a:endParaRPr lang="en-US" sz="12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4 F's: faith, family, friends and freedom.  Patriotic; duty before pleasure.</a:t>
                      </a:r>
                      <a:endParaRPr lang="en-US" sz="12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Work = Duty</a:t>
                      </a:r>
                      <a:endParaRPr lang="en-US" sz="12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The greater good;  connecting work with the benefit to the organization; tangible symbols of loyalty and commitment.</a:t>
                      </a:r>
                      <a:endParaRPr lang="en-US" sz="12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Recognize past contributions, provide flexibility in pace of activity; involve in decision making; help to learn new methods.  They are critical to our success.</a:t>
                      </a:r>
                      <a:endParaRPr lang="en-US" sz="12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169077">
                <a:tc>
                  <a:txBody>
                    <a:bodyPr/>
                    <a:lstStyle/>
                    <a:p>
                      <a:pPr algn="ctr" fontAlgn="b"/>
                      <a:r>
                        <a:rPr lang="en-US" sz="1200" u="none" strike="noStrike" dirty="0">
                          <a:effectLst/>
                        </a:rPr>
                        <a:t>Boomers</a:t>
                      </a:r>
                      <a:endParaRPr lang="en-US" sz="1200" b="1"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1940-1960</a:t>
                      </a:r>
                      <a:endParaRPr lang="en-US" sz="12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Social consciousness: civil rights, women’s rights, Brown vs. Board of Education, cold war, and environmental pollution</a:t>
                      </a:r>
                      <a:endParaRPr lang="en-US" sz="1200" b="0" i="0" u="none" strike="noStrike">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Work = Worth</a:t>
                      </a:r>
                      <a:endParaRPr lang="en-US" sz="12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Their value to the organization: personal appreciation, promotion, recognition, status symbols, such as a corner Office, Title, Privileges, MONEY </a:t>
                      </a:r>
                      <a:endParaRPr lang="en-US" sz="1200" b="0" i="0" u="none" strike="noStrike" dirty="0">
                        <a:solidFill>
                          <a:srgbClr val="000000"/>
                        </a:solidFill>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Emphasize their value to the organization; recognize their efforts; provide PERKS, they prefer the hierarchy; need to see steps to a defined goal; help to balance the responsibility of the sandwich generation.</a:t>
                      </a:r>
                      <a:endParaRPr lang="en-US" sz="12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pPr>
              <a:defRPr/>
            </a:pPr>
            <a:r>
              <a:rPr lang="en-US">
                <a:solidFill>
                  <a:srgbClr val="000000"/>
                </a:solidFill>
              </a:rPr>
              <a:t>USCG Auxiliary Leadership Deck Plate Series</a:t>
            </a:r>
          </a:p>
        </p:txBody>
      </p:sp>
      <p:sp>
        <p:nvSpPr>
          <p:cNvPr id="5" name="Slide Number Placeholder 4"/>
          <p:cNvSpPr>
            <a:spLocks noGrp="1"/>
          </p:cNvSpPr>
          <p:nvPr>
            <p:ph type="sldNum" sz="quarter" idx="11"/>
          </p:nvPr>
        </p:nvSpPr>
        <p:spPr/>
        <p:txBody>
          <a:bodyPr/>
          <a:lstStyle/>
          <a:p>
            <a:pPr>
              <a:defRPr/>
            </a:pPr>
            <a:fld id="{E70DC1C5-DD3F-4DBF-939D-3F7F6DDEF74C}" type="slidenum">
              <a:rPr lang="en-US" smtClean="0">
                <a:solidFill>
                  <a:srgbClr val="000000"/>
                </a:solidFill>
              </a:rPr>
              <a:pPr>
                <a:defRPr/>
              </a:pPr>
              <a:t>3</a:t>
            </a:fld>
            <a:endParaRPr lang="en-US">
              <a:solidFill>
                <a:srgbClr val="000000"/>
              </a:solidFill>
            </a:endParaRPr>
          </a:p>
        </p:txBody>
      </p:sp>
      <p:sp>
        <p:nvSpPr>
          <p:cNvPr id="6" name="TextBox 2"/>
          <p:cNvSpPr txBox="1"/>
          <p:nvPr/>
        </p:nvSpPr>
        <p:spPr>
          <a:xfrm>
            <a:off x="457654" y="6454876"/>
            <a:ext cx="1999265" cy="2616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i="1" dirty="0"/>
              <a:t>Reviewed, DIR-T USCGAUX</a:t>
            </a:r>
          </a:p>
        </p:txBody>
      </p:sp>
    </p:spTree>
    <p:extLst>
      <p:ext uri="{BB962C8B-B14F-4D97-AF65-F5344CB8AC3E}">
        <p14:creationId xmlns:p14="http://schemas.microsoft.com/office/powerpoint/2010/main" val="1608041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56352"/>
          </a:xfrm>
        </p:spPr>
        <p:txBody>
          <a:bodyPr/>
          <a:lstStyle/>
          <a:p>
            <a:r>
              <a:rPr lang="en-US" sz="3200" b="1" i="1" dirty="0"/>
              <a:t>Generational Components Continued</a:t>
            </a:r>
          </a:p>
        </p:txBody>
      </p:sp>
      <p:sp>
        <p:nvSpPr>
          <p:cNvPr id="4" name="Footer Placeholder 3"/>
          <p:cNvSpPr>
            <a:spLocks noGrp="1"/>
          </p:cNvSpPr>
          <p:nvPr>
            <p:ph type="ftr" sz="quarter" idx="10"/>
          </p:nvPr>
        </p:nvSpPr>
        <p:spPr/>
        <p:txBody>
          <a:bodyPr/>
          <a:lstStyle/>
          <a:p>
            <a:pPr>
              <a:defRPr/>
            </a:pPr>
            <a:r>
              <a:rPr lang="en-US">
                <a:solidFill>
                  <a:srgbClr val="000000"/>
                </a:solidFill>
              </a:rPr>
              <a:t>USCG Auxiliary Leadership Deck Plate Series</a:t>
            </a:r>
          </a:p>
        </p:txBody>
      </p:sp>
      <p:sp>
        <p:nvSpPr>
          <p:cNvPr id="5" name="Slide Number Placeholder 4"/>
          <p:cNvSpPr>
            <a:spLocks noGrp="1"/>
          </p:cNvSpPr>
          <p:nvPr>
            <p:ph type="sldNum" sz="quarter" idx="11"/>
          </p:nvPr>
        </p:nvSpPr>
        <p:spPr/>
        <p:txBody>
          <a:bodyPr/>
          <a:lstStyle/>
          <a:p>
            <a:pPr>
              <a:defRPr/>
            </a:pPr>
            <a:fld id="{E70DC1C5-DD3F-4DBF-939D-3F7F6DDEF74C}" type="slidenum">
              <a:rPr lang="en-US" smtClean="0">
                <a:solidFill>
                  <a:srgbClr val="000000"/>
                </a:solidFill>
              </a:rPr>
              <a:pPr>
                <a:defRPr/>
              </a:pPr>
              <a:t>4</a:t>
            </a:fld>
            <a:endParaRPr lang="en-US">
              <a:solidFill>
                <a:srgbClr val="000000"/>
              </a:solidFill>
            </a:endParaRPr>
          </a:p>
        </p:txBody>
      </p:sp>
      <p:graphicFrame>
        <p:nvGraphicFramePr>
          <p:cNvPr id="6" name="Content Placeholder 6"/>
          <p:cNvGraphicFramePr>
            <a:graphicFrameLocks/>
          </p:cNvGraphicFramePr>
          <p:nvPr>
            <p:extLst>
              <p:ext uri="{D42A27DB-BD31-4B8C-83A1-F6EECF244321}">
                <p14:modId xmlns:p14="http://schemas.microsoft.com/office/powerpoint/2010/main" val="4225962216"/>
              </p:ext>
            </p:extLst>
          </p:nvPr>
        </p:nvGraphicFramePr>
        <p:xfrm>
          <a:off x="457200" y="1156769"/>
          <a:ext cx="8229600" cy="4935557"/>
        </p:xfrm>
        <a:graphic>
          <a:graphicData uri="http://schemas.openxmlformats.org/drawingml/2006/table">
            <a:tbl>
              <a:tblPr>
                <a:tableStyleId>{5C22544A-7EE6-4342-B048-85BDC9FD1C3A}</a:tableStyleId>
              </a:tblPr>
              <a:tblGrid>
                <a:gridCol w="945349">
                  <a:extLst>
                    <a:ext uri="{9D8B030D-6E8A-4147-A177-3AD203B41FA5}">
                      <a16:colId xmlns:a16="http://schemas.microsoft.com/office/drawing/2014/main" val="20000"/>
                    </a:ext>
                  </a:extLst>
                </a:gridCol>
                <a:gridCol w="776536">
                  <a:extLst>
                    <a:ext uri="{9D8B030D-6E8A-4147-A177-3AD203B41FA5}">
                      <a16:colId xmlns:a16="http://schemas.microsoft.com/office/drawing/2014/main" val="20001"/>
                    </a:ext>
                  </a:extLst>
                </a:gridCol>
                <a:gridCol w="1474294">
                  <a:extLst>
                    <a:ext uri="{9D8B030D-6E8A-4147-A177-3AD203B41FA5}">
                      <a16:colId xmlns:a16="http://schemas.microsoft.com/office/drawing/2014/main" val="20002"/>
                    </a:ext>
                  </a:extLst>
                </a:gridCol>
                <a:gridCol w="1631852">
                  <a:extLst>
                    <a:ext uri="{9D8B030D-6E8A-4147-A177-3AD203B41FA5}">
                      <a16:colId xmlns:a16="http://schemas.microsoft.com/office/drawing/2014/main" val="20003"/>
                    </a:ext>
                  </a:extLst>
                </a:gridCol>
                <a:gridCol w="1747208">
                  <a:extLst>
                    <a:ext uri="{9D8B030D-6E8A-4147-A177-3AD203B41FA5}">
                      <a16:colId xmlns:a16="http://schemas.microsoft.com/office/drawing/2014/main" val="20004"/>
                    </a:ext>
                  </a:extLst>
                </a:gridCol>
                <a:gridCol w="1654361">
                  <a:extLst>
                    <a:ext uri="{9D8B030D-6E8A-4147-A177-3AD203B41FA5}">
                      <a16:colId xmlns:a16="http://schemas.microsoft.com/office/drawing/2014/main" val="20005"/>
                    </a:ext>
                  </a:extLst>
                </a:gridCol>
              </a:tblGrid>
              <a:tr h="353635">
                <a:tc gridSpan="2">
                  <a:txBody>
                    <a:bodyPr/>
                    <a:lstStyle/>
                    <a:p>
                      <a:pPr algn="ctr" fontAlgn="b"/>
                      <a:r>
                        <a:rPr lang="en-US" sz="1100" b="1" u="none" strike="noStrike" dirty="0">
                          <a:effectLst/>
                        </a:rPr>
                        <a:t>Generational Components:</a:t>
                      </a:r>
                      <a:endParaRPr lang="en-US" sz="1100" b="1" i="0" u="none" strike="noStrike" dirty="0">
                        <a:effectLst/>
                        <a:latin typeface="Arial" panose="020B0604020202020204" pitchFamily="34" charset="0"/>
                      </a:endParaRPr>
                    </a:p>
                  </a:txBody>
                  <a:tcPr marL="8444" marR="8444" marT="84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fontAlgn="b"/>
                      <a:r>
                        <a:rPr lang="en-US" sz="1100" b="1" u="none" strike="noStrike" dirty="0">
                          <a:effectLst/>
                        </a:rPr>
                        <a:t>Values</a:t>
                      </a:r>
                      <a:endParaRPr lang="en-US" sz="1100" b="1" i="0" u="none" strike="noStrike" dirty="0">
                        <a:effectLst/>
                        <a:latin typeface="Arial" panose="020B0604020202020204" pitchFamily="34" charset="0"/>
                      </a:endParaRPr>
                    </a:p>
                  </a:txBody>
                  <a:tcPr marL="8444" marR="8444" marT="84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u="none" strike="noStrike" dirty="0">
                          <a:effectLst/>
                        </a:rPr>
                        <a:t>Work Construct</a:t>
                      </a:r>
                      <a:endParaRPr lang="en-US" sz="1100" b="1" i="0" u="none" strike="noStrike" dirty="0">
                        <a:effectLst/>
                        <a:latin typeface="Arial" panose="020B0604020202020204" pitchFamily="34" charset="0"/>
                      </a:endParaRPr>
                    </a:p>
                  </a:txBody>
                  <a:tcPr marL="8444" marR="8444" marT="84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u="none" strike="noStrike" dirty="0">
                          <a:effectLst/>
                        </a:rPr>
                        <a:t>Motivators &amp; Rewards</a:t>
                      </a:r>
                      <a:endParaRPr lang="en-US" sz="1100" b="1" i="0" u="none" strike="noStrike" dirty="0">
                        <a:effectLst/>
                        <a:latin typeface="Arial" panose="020B0604020202020204" pitchFamily="34" charset="0"/>
                      </a:endParaRPr>
                    </a:p>
                  </a:txBody>
                  <a:tcPr marL="8444" marR="8444" marT="84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u="none" strike="noStrike" dirty="0">
                          <a:effectLst/>
                        </a:rPr>
                        <a:t>Recruiting &amp; Retention</a:t>
                      </a:r>
                      <a:endParaRPr lang="en-US" sz="1100" b="1" i="0" u="none" strike="noStrike" dirty="0">
                        <a:effectLst/>
                        <a:latin typeface="Arial" panose="020B0604020202020204" pitchFamily="34" charset="0"/>
                      </a:endParaRPr>
                    </a:p>
                  </a:txBody>
                  <a:tcPr marL="8444" marR="8444" marT="84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92659">
                <a:tc>
                  <a:txBody>
                    <a:bodyPr/>
                    <a:lstStyle/>
                    <a:p>
                      <a:pPr algn="ctr" fontAlgn="b"/>
                      <a:r>
                        <a:rPr lang="en-US" sz="1000" u="none" strike="noStrike">
                          <a:effectLst/>
                        </a:rPr>
                        <a:t>Workplace Groups or Cohorts</a:t>
                      </a:r>
                      <a:endParaRPr lang="en-US" sz="1000" b="1" i="0" u="none" strike="noStrike">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u="none" strike="noStrike" dirty="0">
                          <a:effectLst/>
                        </a:rPr>
                        <a:t>Born</a:t>
                      </a:r>
                      <a:endParaRPr lang="en-US" sz="1000" b="1"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u="none" strike="noStrike" dirty="0">
                          <a:effectLst/>
                        </a:rPr>
                        <a:t>By 21 years of age, the worldview is set and determines values development.  </a:t>
                      </a:r>
                      <a:endParaRPr lang="en-US" sz="10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u="none" strike="noStrike" dirty="0">
                          <a:effectLst/>
                        </a:rPr>
                        <a:t>Our role models help define our work construct.  What will I chose to do to place food on my family’s table</a:t>
                      </a:r>
                      <a:endParaRPr lang="en-US" sz="10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u="none" strike="noStrike" dirty="0">
                          <a:effectLst/>
                        </a:rPr>
                        <a:t>Work construct determines what internal and external motivations inspire me.  These drive people to accomplish, excel and perform.</a:t>
                      </a:r>
                      <a:endParaRPr lang="en-US" sz="10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u="none" strike="noStrike" dirty="0">
                          <a:effectLst/>
                        </a:rPr>
                        <a:t>Leading different generations, requires that we know them and fulfill their needs as members of the organization.</a:t>
                      </a:r>
                      <a:endParaRPr lang="en-US" sz="1000" b="0" i="0" u="none" strike="noStrike" dirty="0">
                        <a:effectLst/>
                        <a:latin typeface="Arial" panose="020B0604020202020204" pitchFamily="34" charset="0"/>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59939">
                <a:tc>
                  <a:txBody>
                    <a:bodyPr/>
                    <a:lstStyle/>
                    <a:p>
                      <a:pPr algn="ctr" fontAlgn="b"/>
                      <a:r>
                        <a:rPr lang="en-US" sz="1200" b="0" i="0" u="none" strike="noStrike" dirty="0">
                          <a:effectLst/>
                          <a:latin typeface="Arial" panose="020B0604020202020204" pitchFamily="34" charset="0"/>
                        </a:rPr>
                        <a:t>Gen </a:t>
                      </a:r>
                      <a:r>
                        <a:rPr lang="en-US" sz="1200" b="0" i="0" u="none" strike="noStrike" dirty="0" err="1">
                          <a:effectLst/>
                          <a:latin typeface="Arial" panose="020B0604020202020204" pitchFamily="34" charset="0"/>
                        </a:rPr>
                        <a:t>Xers</a:t>
                      </a:r>
                      <a:endParaRPr lang="en-US" sz="12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effectLst/>
                          <a:latin typeface="Arial" panose="020B0604020202020204" pitchFamily="34" charset="0"/>
                        </a:rPr>
                        <a:t>1960-1980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effectLst/>
                          <a:latin typeface="Arial" panose="020B0604020202020204" pitchFamily="34" charset="0"/>
                        </a:rPr>
                        <a:t>Self Reliance, Informality, </a:t>
                      </a:r>
                      <a:r>
                        <a:rPr lang="en-US" sz="1200" b="0" i="0" u="none" strike="noStrike" dirty="0" err="1">
                          <a:effectLst/>
                          <a:latin typeface="Arial" panose="020B0604020202020204" pitchFamily="34" charset="0"/>
                        </a:rPr>
                        <a:t>Technoliteracy</a:t>
                      </a:r>
                      <a:r>
                        <a:rPr lang="en-US" sz="1200" b="0" i="0" u="none" strike="noStrike" dirty="0">
                          <a:effectLst/>
                          <a:latin typeface="Arial" panose="020B0604020202020204" pitchFamily="34" charset="0"/>
                        </a:rPr>
                        <a:t>, balance between work and self (family); global thinking, Fun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effectLst/>
                          <a:latin typeface="Arial" panose="020B0604020202020204" pitchFamily="34" charset="0"/>
                        </a:rPr>
                        <a:t>Work = Expand skills = Better Resume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panose="020B0604020202020204" pitchFamily="34" charset="0"/>
                        </a:rPr>
                        <a:t>Job Flexibility , Sense of fun, Autonomy, Immediate gratification, challenging work, opportunity to learn.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panose="020B0604020202020204" pitchFamily="34" charset="0"/>
                        </a:rPr>
                        <a:t>Tell them what needs to be done and manage by results; Provide freedom and flexibility;  accept their straight forwardness;  Provide continuous learning and promote technology.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129324">
                <a:tc>
                  <a:txBody>
                    <a:bodyPr/>
                    <a:lstStyle/>
                    <a:p>
                      <a:pPr algn="ctr" fontAlgn="b"/>
                      <a:r>
                        <a:rPr lang="en-US" sz="1200" b="0" i="0" u="none" strike="noStrike" dirty="0">
                          <a:effectLst/>
                          <a:latin typeface="Arial" panose="020B0604020202020204" pitchFamily="34" charset="0"/>
                        </a:rPr>
                        <a:t>Millennial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effectLst/>
                          <a:latin typeface="Arial" panose="020B0604020202020204" pitchFamily="34" charset="0"/>
                        </a:rPr>
                        <a:t>1980-2000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panose="020B0604020202020204" pitchFamily="34" charset="0"/>
                        </a:rPr>
                        <a:t>Family, Friends, Technology, Mentors, Team Oriented, Achievement, Diversity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panose="020B0604020202020204" pitchFamily="34" charset="0"/>
                        </a:rPr>
                        <a:t>Veteran Can-do  + Boomer Teamwork + </a:t>
                      </a:r>
                      <a:r>
                        <a:rPr lang="en-US" sz="1200" b="0" i="0" u="none" strike="noStrike" dirty="0" err="1">
                          <a:solidFill>
                            <a:srgbClr val="000000"/>
                          </a:solidFill>
                          <a:effectLst/>
                          <a:latin typeface="Arial" panose="020B0604020202020204" pitchFamily="34" charset="0"/>
                        </a:rPr>
                        <a:t>GenX</a:t>
                      </a:r>
                      <a:r>
                        <a:rPr lang="en-US" sz="1200" b="0" i="0" u="none" strike="noStrike" dirty="0">
                          <a:solidFill>
                            <a:srgbClr val="000000"/>
                          </a:solidFill>
                          <a:effectLst/>
                          <a:latin typeface="Arial" panose="020B0604020202020204" pitchFamily="34" charset="0"/>
                        </a:rPr>
                        <a:t> Techno-Savvy = Millennial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panose="020B0604020202020204" pitchFamily="34" charset="0"/>
                        </a:rPr>
                        <a:t>Connect action to goals, work must have meaning, tangible rewards.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panose="020B0604020202020204" pitchFamily="34" charset="0"/>
                        </a:rPr>
                        <a:t>Respect their contributions and skills; Provide clear expectations and goals; Establish a  mentor program; they respond well to team work, a fun environment and will engage in work that has meaning.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7" name="TextBox 2"/>
          <p:cNvSpPr txBox="1"/>
          <p:nvPr/>
        </p:nvSpPr>
        <p:spPr>
          <a:xfrm>
            <a:off x="457654" y="6454876"/>
            <a:ext cx="1999265" cy="2616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i="1" dirty="0"/>
              <a:t>Reviewed, DIR-T USCGAUX</a:t>
            </a:r>
          </a:p>
        </p:txBody>
      </p:sp>
    </p:spTree>
    <p:extLst>
      <p:ext uri="{BB962C8B-B14F-4D97-AF65-F5344CB8AC3E}">
        <p14:creationId xmlns:p14="http://schemas.microsoft.com/office/powerpoint/2010/main" val="3790201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03189"/>
          </a:xfrm>
        </p:spPr>
        <p:txBody>
          <a:bodyPr/>
          <a:lstStyle/>
          <a:p>
            <a:r>
              <a:rPr lang="en-US" altLang="en-US" sz="3200" b="1" i="1" dirty="0">
                <a:latin typeface="Arial" panose="020B0604020202020204" pitchFamily="34" charset="0"/>
                <a:cs typeface="Arial" panose="020B0604020202020204" pitchFamily="34" charset="0"/>
              </a:rPr>
              <a:t>Why do people join volunteer organizations?</a:t>
            </a:r>
            <a:endParaRPr lang="en-US" sz="3200" b="1"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771135"/>
            <a:ext cx="8229600" cy="3886200"/>
          </a:xfrm>
        </p:spPr>
        <p:txBody>
          <a:bodyPr/>
          <a:lstStyle/>
          <a:p>
            <a:r>
              <a:rPr lang="en-US" altLang="en-US" dirty="0"/>
              <a:t>Security</a:t>
            </a:r>
          </a:p>
          <a:p>
            <a:r>
              <a:rPr lang="en-US" altLang="en-US" dirty="0"/>
              <a:t>Status</a:t>
            </a:r>
          </a:p>
          <a:p>
            <a:r>
              <a:rPr lang="en-US" altLang="en-US" dirty="0"/>
              <a:t>Self-esteem</a:t>
            </a:r>
          </a:p>
          <a:p>
            <a:r>
              <a:rPr lang="en-US" altLang="en-US" dirty="0"/>
              <a:t>Power</a:t>
            </a:r>
          </a:p>
          <a:p>
            <a:r>
              <a:rPr lang="en-US" altLang="en-US" dirty="0"/>
              <a:t>Goal achievement</a:t>
            </a:r>
          </a:p>
          <a:p>
            <a:r>
              <a:rPr lang="en-US" altLang="en-US" dirty="0"/>
              <a:t>Cultural identity</a:t>
            </a:r>
          </a:p>
        </p:txBody>
      </p:sp>
      <p:sp>
        <p:nvSpPr>
          <p:cNvPr id="4" name="Footer Placeholder 3"/>
          <p:cNvSpPr>
            <a:spLocks noGrp="1"/>
          </p:cNvSpPr>
          <p:nvPr>
            <p:ph type="ftr" sz="quarter" idx="10"/>
          </p:nvPr>
        </p:nvSpPr>
        <p:spPr>
          <a:xfrm>
            <a:off x="2781300" y="6438900"/>
            <a:ext cx="3581400" cy="266700"/>
          </a:xfrm>
        </p:spPr>
        <p:txBody>
          <a:bodyPr/>
          <a:lstStyle/>
          <a:p>
            <a:pPr>
              <a:defRPr/>
            </a:pPr>
            <a:r>
              <a:rPr lang="en-US" dirty="0" err="1">
                <a:solidFill>
                  <a:srgbClr val="000000"/>
                </a:solidFill>
              </a:rPr>
              <a:t>USCG</a:t>
            </a:r>
            <a:r>
              <a:rPr lang="en-US" dirty="0">
                <a:solidFill>
                  <a:srgbClr val="000000"/>
                </a:solidFill>
              </a:rPr>
              <a:t> Auxiliary Leadership Deck Plate Series</a:t>
            </a:r>
          </a:p>
        </p:txBody>
      </p:sp>
      <p:sp>
        <p:nvSpPr>
          <p:cNvPr id="5" name="Slide Number Placeholder 4"/>
          <p:cNvSpPr>
            <a:spLocks noGrp="1"/>
          </p:cNvSpPr>
          <p:nvPr>
            <p:ph type="sldNum" sz="quarter" idx="11"/>
          </p:nvPr>
        </p:nvSpPr>
        <p:spPr/>
        <p:txBody>
          <a:bodyPr/>
          <a:lstStyle/>
          <a:p>
            <a:pPr>
              <a:defRPr/>
            </a:pPr>
            <a:fld id="{E70DC1C5-DD3F-4DBF-939D-3F7F6DDEF74C}" type="slidenum">
              <a:rPr lang="en-US" smtClean="0">
                <a:solidFill>
                  <a:srgbClr val="000000"/>
                </a:solidFill>
              </a:rPr>
              <a:pPr>
                <a:defRPr/>
              </a:pPr>
              <a:t>5</a:t>
            </a:fld>
            <a:endParaRPr lang="en-US">
              <a:solidFill>
                <a:srgbClr val="00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5562" y="1771135"/>
            <a:ext cx="3315275" cy="34885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4934230" y="5301651"/>
            <a:ext cx="3237938" cy="369332"/>
          </a:xfrm>
          <a:prstGeom prst="rect">
            <a:avLst/>
          </a:prstGeom>
          <a:noFill/>
        </p:spPr>
        <p:txBody>
          <a:bodyPr wrap="none" rtlCol="0">
            <a:spAutoFit/>
          </a:bodyPr>
          <a:lstStyle/>
          <a:p>
            <a:r>
              <a:rPr lang="en-US" sz="1200" dirty="0"/>
              <a:t>Photo retrieved from http://www.cgaux.org</a:t>
            </a:r>
            <a:r>
              <a:rPr lang="en-US" dirty="0"/>
              <a:t>/  </a:t>
            </a:r>
          </a:p>
        </p:txBody>
      </p:sp>
      <p:sp>
        <p:nvSpPr>
          <p:cNvPr id="8" name="TextBox 2"/>
          <p:cNvSpPr txBox="1"/>
          <p:nvPr/>
        </p:nvSpPr>
        <p:spPr>
          <a:xfrm>
            <a:off x="457654" y="6454876"/>
            <a:ext cx="1999265" cy="2616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i="1" dirty="0"/>
              <a:t>Reviewed, DIR-T USCGAUX</a:t>
            </a:r>
          </a:p>
        </p:txBody>
      </p:sp>
    </p:spTree>
    <p:extLst>
      <p:ext uri="{BB962C8B-B14F-4D97-AF65-F5344CB8AC3E}">
        <p14:creationId xmlns:p14="http://schemas.microsoft.com/office/powerpoint/2010/main" val="1390118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67265"/>
          </a:xfrm>
        </p:spPr>
        <p:txBody>
          <a:bodyPr/>
          <a:lstStyle/>
          <a:p>
            <a:r>
              <a:rPr lang="en-US" sz="3200" b="1" i="1" dirty="0"/>
              <a:t>Group Development Stages</a:t>
            </a:r>
          </a:p>
        </p:txBody>
      </p:sp>
      <p:sp>
        <p:nvSpPr>
          <p:cNvPr id="3" name="Content Placeholder 2"/>
          <p:cNvSpPr>
            <a:spLocks noGrp="1"/>
          </p:cNvSpPr>
          <p:nvPr>
            <p:ph idx="1"/>
          </p:nvPr>
        </p:nvSpPr>
        <p:spPr>
          <a:xfrm>
            <a:off x="466691" y="1140940"/>
            <a:ext cx="8022216" cy="4926227"/>
          </a:xfrm>
        </p:spPr>
        <p:txBody>
          <a:bodyPr/>
          <a:lstStyle/>
          <a:p>
            <a:pPr lvl="0">
              <a:lnSpc>
                <a:spcPct val="150000"/>
              </a:lnSpc>
            </a:pPr>
            <a:r>
              <a:rPr lang="en-US" altLang="en-US" sz="2400" dirty="0"/>
              <a:t>Forming – caution, confusion, uncertainty.</a:t>
            </a:r>
          </a:p>
          <a:p>
            <a:pPr>
              <a:lnSpc>
                <a:spcPct val="150000"/>
              </a:lnSpc>
            </a:pPr>
            <a:r>
              <a:rPr lang="en-US" altLang="en-US" sz="2400" dirty="0"/>
              <a:t>Storming – tension, hostility, and intragroup conflict.</a:t>
            </a:r>
          </a:p>
          <a:p>
            <a:pPr lvl="0">
              <a:lnSpc>
                <a:spcPct val="150000"/>
              </a:lnSpc>
            </a:pPr>
            <a:r>
              <a:rPr lang="en-US" altLang="en-US" sz="2400" dirty="0"/>
              <a:t>Norming – group norms and developing of close relationships.</a:t>
            </a:r>
          </a:p>
          <a:p>
            <a:pPr lvl="0">
              <a:lnSpc>
                <a:spcPct val="150000"/>
              </a:lnSpc>
            </a:pPr>
            <a:r>
              <a:rPr lang="en-US" altLang="en-US" sz="2400" dirty="0"/>
              <a:t>Performing -  focusing on the accomplishment of the task.</a:t>
            </a:r>
          </a:p>
          <a:p>
            <a:pPr lvl="0">
              <a:lnSpc>
                <a:spcPct val="150000"/>
              </a:lnSpc>
            </a:pPr>
            <a:r>
              <a:rPr lang="en-US" altLang="en-US" sz="2400" dirty="0"/>
              <a:t>Adjourning – getting closure.</a:t>
            </a:r>
          </a:p>
          <a:p>
            <a:pPr indent="0"/>
            <a:endParaRPr lang="en-US" sz="2400" dirty="0"/>
          </a:p>
        </p:txBody>
      </p:sp>
      <p:sp>
        <p:nvSpPr>
          <p:cNvPr id="4" name="Footer Placeholder 3"/>
          <p:cNvSpPr>
            <a:spLocks noGrp="1"/>
          </p:cNvSpPr>
          <p:nvPr>
            <p:ph type="ftr" sz="quarter" idx="10"/>
          </p:nvPr>
        </p:nvSpPr>
        <p:spPr>
          <a:xfrm>
            <a:off x="2477530" y="6376086"/>
            <a:ext cx="4015945" cy="329514"/>
          </a:xfrm>
        </p:spPr>
        <p:txBody>
          <a:bodyPr/>
          <a:lstStyle/>
          <a:p>
            <a:pPr>
              <a:defRPr/>
            </a:pPr>
            <a:r>
              <a:rPr lang="en-US" dirty="0" err="1">
                <a:solidFill>
                  <a:srgbClr val="000000"/>
                </a:solidFill>
              </a:rPr>
              <a:t>USCG</a:t>
            </a:r>
            <a:r>
              <a:rPr lang="en-US" dirty="0">
                <a:solidFill>
                  <a:srgbClr val="000000"/>
                </a:solidFill>
              </a:rPr>
              <a:t> Auxiliary Leadership Deck Plate Series</a:t>
            </a:r>
          </a:p>
        </p:txBody>
      </p:sp>
      <p:sp>
        <p:nvSpPr>
          <p:cNvPr id="5" name="Slide Number Placeholder 4"/>
          <p:cNvSpPr>
            <a:spLocks noGrp="1"/>
          </p:cNvSpPr>
          <p:nvPr>
            <p:ph type="sldNum" sz="quarter" idx="11"/>
          </p:nvPr>
        </p:nvSpPr>
        <p:spPr/>
        <p:txBody>
          <a:bodyPr/>
          <a:lstStyle/>
          <a:p>
            <a:pPr>
              <a:defRPr/>
            </a:pPr>
            <a:fld id="{E70DC1C5-DD3F-4DBF-939D-3F7F6DDEF74C}" type="slidenum">
              <a:rPr lang="en-US" smtClean="0">
                <a:solidFill>
                  <a:srgbClr val="000000"/>
                </a:solidFill>
              </a:rPr>
              <a:pPr>
                <a:defRPr/>
              </a:pPr>
              <a:t>6</a:t>
            </a:fld>
            <a:endParaRPr lang="en-US">
              <a:solidFill>
                <a:srgbClr val="000000"/>
              </a:solidFill>
            </a:endParaRPr>
          </a:p>
        </p:txBody>
      </p:sp>
      <p:sp>
        <p:nvSpPr>
          <p:cNvPr id="9" name="TextBox 2"/>
          <p:cNvSpPr txBox="1"/>
          <p:nvPr/>
        </p:nvSpPr>
        <p:spPr>
          <a:xfrm>
            <a:off x="457654" y="6454876"/>
            <a:ext cx="1999265" cy="2616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i="1" dirty="0"/>
              <a:t>Reviewed, DIR-T USCGAUX</a:t>
            </a:r>
          </a:p>
        </p:txBody>
      </p:sp>
    </p:spTree>
    <p:extLst>
      <p:ext uri="{BB962C8B-B14F-4D97-AF65-F5344CB8AC3E}">
        <p14:creationId xmlns:p14="http://schemas.microsoft.com/office/powerpoint/2010/main" val="2299697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47675"/>
          </a:xfrm>
        </p:spPr>
        <p:txBody>
          <a:bodyPr/>
          <a:lstStyle/>
          <a:p>
            <a:r>
              <a:rPr lang="en-US" sz="3200" b="1" i="1" dirty="0"/>
              <a:t>Forming</a:t>
            </a:r>
          </a:p>
        </p:txBody>
      </p:sp>
      <p:sp>
        <p:nvSpPr>
          <p:cNvPr id="4" name="Footer Placeholder 3"/>
          <p:cNvSpPr>
            <a:spLocks noGrp="1"/>
          </p:cNvSpPr>
          <p:nvPr>
            <p:ph type="ftr" sz="quarter" idx="10"/>
          </p:nvPr>
        </p:nvSpPr>
        <p:spPr>
          <a:xfrm>
            <a:off x="2847975" y="6410324"/>
            <a:ext cx="3486149" cy="295275"/>
          </a:xfrm>
        </p:spPr>
        <p:txBody>
          <a:bodyPr/>
          <a:lstStyle/>
          <a:p>
            <a:pPr>
              <a:defRPr/>
            </a:pPr>
            <a:r>
              <a:rPr lang="en-US">
                <a:solidFill>
                  <a:srgbClr val="000000"/>
                </a:solidFill>
              </a:rPr>
              <a:t>USCG Auxiliary Deck Plate Leadership Series</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fld id="{E70DC1C5-DD3F-4DBF-939D-3F7F6DDEF74C}" type="slidenum">
              <a:rPr lang="en-US" smtClean="0">
                <a:solidFill>
                  <a:srgbClr val="000000"/>
                </a:solidFill>
              </a:rPr>
              <a:pPr>
                <a:defRPr/>
              </a:pPr>
              <a:t>7</a:t>
            </a:fld>
            <a:endParaRPr lang="en-US">
              <a:solidFill>
                <a:srgbClr val="000000"/>
              </a:solidFill>
            </a:endParaRPr>
          </a:p>
        </p:txBody>
      </p:sp>
      <p:sp>
        <p:nvSpPr>
          <p:cNvPr id="6" name="Content Placeholder 5"/>
          <p:cNvSpPr>
            <a:spLocks noGrp="1"/>
          </p:cNvSpPr>
          <p:nvPr>
            <p:ph idx="1"/>
          </p:nvPr>
        </p:nvSpPr>
        <p:spPr>
          <a:xfrm>
            <a:off x="457200" y="1842586"/>
            <a:ext cx="8229600" cy="3193437"/>
          </a:xfrm>
        </p:spPr>
        <p:txBody>
          <a:bodyPr/>
          <a:lstStyle/>
          <a:p>
            <a:pPr marL="0" indent="0">
              <a:buNone/>
            </a:pPr>
            <a:r>
              <a:rPr lang="en-US" sz="2800" dirty="0"/>
              <a:t>High dependence on Flotilla Commander for guidance and direction. Little agreement on Flotilla aims other than received from leader. Member roles and responsibilities are unclear. Leader must be prepared to answer lots of questions about the Flotillas purpose, objectives and external relationships. </a:t>
            </a:r>
            <a:r>
              <a:rPr lang="en-US" sz="2800" b="1" i="1" u="sng" dirty="0"/>
              <a:t>Leader directs</a:t>
            </a:r>
            <a:r>
              <a:rPr lang="en-US" sz="2800" dirty="0"/>
              <a:t>.</a:t>
            </a:r>
          </a:p>
        </p:txBody>
      </p:sp>
      <p:sp>
        <p:nvSpPr>
          <p:cNvPr id="7" name="TextBox 2"/>
          <p:cNvSpPr txBox="1"/>
          <p:nvPr/>
        </p:nvSpPr>
        <p:spPr>
          <a:xfrm>
            <a:off x="457654" y="6454876"/>
            <a:ext cx="1999265" cy="2616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i="1" dirty="0"/>
              <a:t>Reviewed, DIR-T USCGAUX</a:t>
            </a:r>
          </a:p>
        </p:txBody>
      </p:sp>
    </p:spTree>
    <p:extLst>
      <p:ext uri="{BB962C8B-B14F-4D97-AF65-F5344CB8AC3E}">
        <p14:creationId xmlns:p14="http://schemas.microsoft.com/office/powerpoint/2010/main" val="2768597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16507"/>
          </a:xfrm>
        </p:spPr>
        <p:txBody>
          <a:bodyPr/>
          <a:lstStyle/>
          <a:p>
            <a:r>
              <a:rPr lang="en-US" sz="3200" b="1" i="1" dirty="0"/>
              <a:t>Storming</a:t>
            </a:r>
          </a:p>
        </p:txBody>
      </p:sp>
      <p:sp>
        <p:nvSpPr>
          <p:cNvPr id="4" name="Footer Placeholder 3"/>
          <p:cNvSpPr>
            <a:spLocks noGrp="1"/>
          </p:cNvSpPr>
          <p:nvPr>
            <p:ph type="ftr" sz="quarter" idx="10"/>
          </p:nvPr>
        </p:nvSpPr>
        <p:spPr/>
        <p:txBody>
          <a:bodyPr/>
          <a:lstStyle/>
          <a:p>
            <a:pPr>
              <a:defRPr/>
            </a:pPr>
            <a:r>
              <a:rPr lang="en-US">
                <a:solidFill>
                  <a:srgbClr val="000000"/>
                </a:solidFill>
              </a:rPr>
              <a:t>USCG Auxiliary Deck Plate Leadership Series</a:t>
            </a:r>
          </a:p>
        </p:txBody>
      </p:sp>
      <p:sp>
        <p:nvSpPr>
          <p:cNvPr id="5" name="Slide Number Placeholder 4"/>
          <p:cNvSpPr>
            <a:spLocks noGrp="1"/>
          </p:cNvSpPr>
          <p:nvPr>
            <p:ph type="sldNum" sz="quarter" idx="11"/>
          </p:nvPr>
        </p:nvSpPr>
        <p:spPr/>
        <p:txBody>
          <a:bodyPr/>
          <a:lstStyle/>
          <a:p>
            <a:pPr>
              <a:defRPr/>
            </a:pPr>
            <a:fld id="{E70DC1C5-DD3F-4DBF-939D-3F7F6DDEF74C}" type="slidenum">
              <a:rPr lang="en-US" smtClean="0">
                <a:solidFill>
                  <a:srgbClr val="000000"/>
                </a:solidFill>
              </a:rPr>
              <a:pPr>
                <a:defRPr/>
              </a:pPr>
              <a:t>8</a:t>
            </a:fld>
            <a:endParaRPr lang="en-US">
              <a:solidFill>
                <a:srgbClr val="000000"/>
              </a:solidFill>
            </a:endParaRPr>
          </a:p>
        </p:txBody>
      </p:sp>
      <p:sp>
        <p:nvSpPr>
          <p:cNvPr id="6" name="Rectangle 5"/>
          <p:cNvSpPr/>
          <p:nvPr/>
        </p:nvSpPr>
        <p:spPr>
          <a:xfrm>
            <a:off x="655093" y="1844722"/>
            <a:ext cx="8031707" cy="3539430"/>
          </a:xfrm>
          <a:prstGeom prst="rect">
            <a:avLst/>
          </a:prstGeom>
        </p:spPr>
        <p:txBody>
          <a:bodyPr wrap="square">
            <a:spAutoFit/>
          </a:bodyPr>
          <a:lstStyle/>
          <a:p>
            <a:r>
              <a:rPr lang="en-US" b="1" dirty="0">
                <a:solidFill>
                  <a:srgbClr val="000000"/>
                </a:solidFill>
              </a:rPr>
              <a:t> </a:t>
            </a:r>
            <a:r>
              <a:rPr lang="en-US" sz="2800" dirty="0">
                <a:solidFill>
                  <a:srgbClr val="000000"/>
                </a:solidFill>
              </a:rPr>
              <a:t>Decisions don't come easily within Flotilla. Members vie for position as they attempt to establish themselves in relation to other members and the leader, who might receive challenges from members. There is some clarity of purpose but plenty of uncertainties persist. Cliques and factions have formed and there may be power struggles. </a:t>
            </a:r>
            <a:r>
              <a:rPr lang="en-US" sz="2800" b="1" i="1" u="sng" dirty="0">
                <a:solidFill>
                  <a:srgbClr val="000000"/>
                </a:solidFill>
              </a:rPr>
              <a:t>Leader coaches. </a:t>
            </a:r>
          </a:p>
        </p:txBody>
      </p:sp>
      <p:sp>
        <p:nvSpPr>
          <p:cNvPr id="7" name="TextBox 2"/>
          <p:cNvSpPr txBox="1"/>
          <p:nvPr/>
        </p:nvSpPr>
        <p:spPr>
          <a:xfrm>
            <a:off x="457654" y="6454876"/>
            <a:ext cx="1999265" cy="2616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i="1" dirty="0"/>
              <a:t>Reviewed, DIR-T USCGAUX</a:t>
            </a:r>
          </a:p>
        </p:txBody>
      </p:sp>
    </p:spTree>
    <p:extLst>
      <p:ext uri="{BB962C8B-B14F-4D97-AF65-F5344CB8AC3E}">
        <p14:creationId xmlns:p14="http://schemas.microsoft.com/office/powerpoint/2010/main" val="2986320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2484"/>
            <a:ext cx="8229600" cy="798394"/>
          </a:xfrm>
        </p:spPr>
        <p:txBody>
          <a:bodyPr/>
          <a:lstStyle/>
          <a:p>
            <a:r>
              <a:rPr lang="en-US" sz="3200" b="1" i="1" dirty="0"/>
              <a:t>Norming</a:t>
            </a:r>
          </a:p>
        </p:txBody>
      </p:sp>
      <p:sp>
        <p:nvSpPr>
          <p:cNvPr id="3" name="Content Placeholder 2"/>
          <p:cNvSpPr>
            <a:spLocks noGrp="1"/>
          </p:cNvSpPr>
          <p:nvPr>
            <p:ph idx="1"/>
          </p:nvPr>
        </p:nvSpPr>
        <p:spPr>
          <a:xfrm>
            <a:off x="457200" y="1050878"/>
            <a:ext cx="8229600" cy="4981432"/>
          </a:xfrm>
        </p:spPr>
        <p:txBody>
          <a:bodyPr/>
          <a:lstStyle/>
          <a:p>
            <a:pPr marL="0" indent="0">
              <a:buNone/>
            </a:pPr>
            <a:r>
              <a:rPr lang="en-US" b="1" dirty="0"/>
              <a:t> </a:t>
            </a:r>
            <a:r>
              <a:rPr lang="en-US" sz="2400" dirty="0"/>
              <a:t>The Flotilla is more strategically aware; the members know clearly why they are doing what they are doing. The members have a shared vision and is able to stand on its own feet. There is a focus on over-achieving. Disagreements occur but now they are resolved within the Flotilla positively, and necessary changes to processes and structure are made by the members. The members are able to work towards achieving the goal, and also to attend to relationship, style and process issues along the way. Members look after each other. The Flotilla receives delegated tasks and projects from the leader. Members might ask for assistance from the leader with personal and interpersonal development. </a:t>
            </a:r>
            <a:r>
              <a:rPr lang="en-US" sz="2400" b="1" i="1" u="sng" dirty="0"/>
              <a:t>Leader delegates and oversees.</a:t>
            </a:r>
          </a:p>
          <a:p>
            <a:endParaRPr lang="en-US" sz="2000" dirty="0"/>
          </a:p>
        </p:txBody>
      </p:sp>
      <p:sp>
        <p:nvSpPr>
          <p:cNvPr id="4" name="Footer Placeholder 3"/>
          <p:cNvSpPr>
            <a:spLocks noGrp="1"/>
          </p:cNvSpPr>
          <p:nvPr>
            <p:ph type="ftr" sz="quarter" idx="10"/>
          </p:nvPr>
        </p:nvSpPr>
        <p:spPr/>
        <p:txBody>
          <a:bodyPr/>
          <a:lstStyle/>
          <a:p>
            <a:pPr>
              <a:defRPr/>
            </a:pPr>
            <a:r>
              <a:rPr lang="en-US">
                <a:solidFill>
                  <a:srgbClr val="000000"/>
                </a:solidFill>
              </a:rPr>
              <a:t>USCG Auxiliary Deck Plate Leadership Series</a:t>
            </a:r>
          </a:p>
        </p:txBody>
      </p:sp>
      <p:sp>
        <p:nvSpPr>
          <p:cNvPr id="5" name="Slide Number Placeholder 4"/>
          <p:cNvSpPr>
            <a:spLocks noGrp="1"/>
          </p:cNvSpPr>
          <p:nvPr>
            <p:ph type="sldNum" sz="quarter" idx="11"/>
          </p:nvPr>
        </p:nvSpPr>
        <p:spPr/>
        <p:txBody>
          <a:bodyPr/>
          <a:lstStyle/>
          <a:p>
            <a:pPr>
              <a:defRPr/>
            </a:pPr>
            <a:fld id="{E70DC1C5-DD3F-4DBF-939D-3F7F6DDEF74C}" type="slidenum">
              <a:rPr lang="en-US" smtClean="0">
                <a:solidFill>
                  <a:srgbClr val="000000"/>
                </a:solidFill>
              </a:rPr>
              <a:pPr>
                <a:defRPr/>
              </a:pPr>
              <a:t>9</a:t>
            </a:fld>
            <a:endParaRPr lang="en-US">
              <a:solidFill>
                <a:srgbClr val="000000"/>
              </a:solidFill>
            </a:endParaRPr>
          </a:p>
        </p:txBody>
      </p:sp>
      <p:sp>
        <p:nvSpPr>
          <p:cNvPr id="6" name="TextBox 2"/>
          <p:cNvSpPr txBox="1"/>
          <p:nvPr/>
        </p:nvSpPr>
        <p:spPr>
          <a:xfrm>
            <a:off x="457654" y="6454876"/>
            <a:ext cx="1999265" cy="2616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i="1" dirty="0"/>
              <a:t>Reviewed, DIR-T USCGAUX</a:t>
            </a:r>
          </a:p>
        </p:txBody>
      </p:sp>
    </p:spTree>
    <p:extLst>
      <p:ext uri="{BB962C8B-B14F-4D97-AF65-F5344CB8AC3E}">
        <p14:creationId xmlns:p14="http://schemas.microsoft.com/office/powerpoint/2010/main" val="2862555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4"/>
  <p:tag name="MMPROD_UIDATA" val="&lt;database version=&quot;8.0&quot;&gt;&lt;object type=&quot;1&quot; unique_id=&quot;10001&quot;&gt;&lt;object type=&quot;2&quot; unique_id=&quot;10248&quot;&gt;&lt;object type=&quot;3&quot; unique_id=&quot;10249&quot;&gt;&lt;property id=&quot;20148&quot; value=&quot;5&quot;/&gt;&lt;property id=&quot;20300&quot; value=&quot;Slide 1 - &amp;quot;Auxiliary Deck Plate Leadership Series&amp;quot;&quot;/&gt;&lt;property id=&quot;20307&quot; value=&quot;275&quot;/&gt;&lt;/object&gt;&lt;object type=&quot;3&quot; unique_id=&quot;10250&quot;&gt;&lt;property id=&quot;20148&quot; value=&quot;5&quot;/&gt;&lt;property id=&quot;20300&quot; value=&quot;Slide 2 - &amp;quot;Definitions &amp;quot;&quot;/&gt;&lt;property id=&quot;20307&quot; value=&quot;264&quot;/&gt;&lt;/object&gt;&lt;object type=&quot;3&quot; unique_id=&quot;10251&quot;&gt;&lt;property id=&quot;20148&quot; value=&quot;5&quot;/&gt;&lt;property id=&quot;20300&quot; value=&quot;Slide 3 - &amp;quot;Generational Components&amp;quot;&quot;/&gt;&lt;property id=&quot;20307&quot; value=&quot;273&quot;/&gt;&lt;/object&gt;&lt;object type=&quot;3&quot; unique_id=&quot;10252&quot;&gt;&lt;property id=&quot;20148&quot; value=&quot;5&quot;/&gt;&lt;property id=&quot;20300&quot; value=&quot;Slide 4 - &amp;quot;Generational Components Continued&amp;quot;&quot;/&gt;&lt;property id=&quot;20307&quot; value=&quot;274&quot;/&gt;&lt;/object&gt;&lt;object type=&quot;3&quot; unique_id=&quot;10253&quot;&gt;&lt;property id=&quot;20148&quot; value=&quot;5&quot;/&gt;&lt;property id=&quot;20300&quot; value=&quot;Slide 5 - &amp;quot;Why do people join volunteer organizations?&amp;quot;&quot;/&gt;&lt;property id=&quot;20307&quot; value=&quot;265&quot;/&gt;&lt;/object&gt;&lt;object type=&quot;3&quot; unique_id=&quot;10255&quot;&gt;&lt;property id=&quot;20148&quot; value=&quot;5&quot;/&gt;&lt;property id=&quot;20300&quot; value=&quot;Slide 7 - &amp;quot;Forming&amp;quot;&quot;/&gt;&lt;property id=&quot;20307&quot; value=&quot;276&quot;/&gt;&lt;/object&gt;&lt;object type=&quot;3&quot; unique_id=&quot;10256&quot;&gt;&lt;property id=&quot;20148&quot; value=&quot;5&quot;/&gt;&lt;property id=&quot;20300&quot; value=&quot;Slide 8 - &amp;quot;Storming&amp;quot;&quot;/&gt;&lt;property id=&quot;20307&quot; value=&quot;277&quot;/&gt;&lt;/object&gt;&lt;object type=&quot;3&quot; unique_id=&quot;10257&quot;&gt;&lt;property id=&quot;20148&quot; value=&quot;5&quot;/&gt;&lt;property id=&quot;20300&quot; value=&quot;Slide 9 - &amp;quot;Norming&amp;quot;&quot;/&gt;&lt;property id=&quot;20307&quot; value=&quot;278&quot;/&gt;&lt;/object&gt;&lt;object type=&quot;3&quot; unique_id=&quot;10258&quot;&gt;&lt;property id=&quot;20148&quot; value=&quot;5&quot;/&gt;&lt;property id=&quot;20300&quot; value=&quot;Slide 10 - &amp;quot;Performing&amp;quot;&quot;/&gt;&lt;property id=&quot;20307&quot; value=&quot;279&quot;/&gt;&lt;/object&gt;&lt;object type=&quot;3&quot; unique_id=&quot;10259&quot;&gt;&lt;property id=&quot;20148&quot; value=&quot;5&quot;/&gt;&lt;property id=&quot;20300&quot; value=&quot;Slide 11 - &amp;quot;Assessing Flotilla stage&amp;quot;&quot;/&gt;&lt;property id=&quot;20307&quot; value=&quot;271&quot;/&gt;&lt;/object&gt;&lt;object type=&quot;3&quot; unique_id=&quot;10338&quot;&gt;&lt;property id=&quot;20148&quot; value=&quot;5&quot;/&gt;&lt;property id=&quot;20300&quot; value=&quot;Slide 6 - &amp;quot;Group Development Stages&amp;quot;&quot;/&gt;&lt;property id=&quot;20307&quot; value=&quot;280&quot;/&gt;&lt;/object&gt;&lt;/object&gt;&lt;object type=&quot;8&quot; unique_id=&quot;10272&quot;&gt;&lt;/object&gt;&lt;/object&gt;&lt;/database&gt;"/>
  <p:tag name="SECTOMILLISECCONVERTED" val="1"/>
</p:tagLst>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168</TotalTime>
  <Words>1201</Words>
  <Application>Microsoft Macintosh PowerPoint</Application>
  <PresentationFormat>On-screen Show (4:3)</PresentationFormat>
  <Paragraphs>123</Paragraphs>
  <Slides>11</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Arial Black</vt:lpstr>
      <vt:lpstr>Calibri</vt:lpstr>
      <vt:lpstr>Cambria</vt:lpstr>
      <vt:lpstr>Symbol</vt:lpstr>
      <vt:lpstr>Times New Roman</vt:lpstr>
      <vt:lpstr>Wingdings</vt:lpstr>
      <vt:lpstr>Pixel</vt:lpstr>
      <vt:lpstr>1_Pixel</vt:lpstr>
      <vt:lpstr>Auxiliary Deck Plate Leadership Series</vt:lpstr>
      <vt:lpstr>Definitions </vt:lpstr>
      <vt:lpstr>Generational Components</vt:lpstr>
      <vt:lpstr>Generational Components Continued</vt:lpstr>
      <vt:lpstr>Why do people join volunteer organizations?</vt:lpstr>
      <vt:lpstr>Group Development Stages</vt:lpstr>
      <vt:lpstr>Forming</vt:lpstr>
      <vt:lpstr>Storming</vt:lpstr>
      <vt:lpstr>Norming</vt:lpstr>
      <vt:lpstr>Performing</vt:lpstr>
      <vt:lpstr>Assessing Flotilla stage</vt:lpstr>
    </vt:vector>
  </TitlesOfParts>
  <Company>Woodbridge SHS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Auxiliary Leadership and Management School</dc:title>
  <dc:creator>George Bond</dc:creator>
  <cp:lastModifiedBy>Patrick Newburn</cp:lastModifiedBy>
  <cp:revision>20</cp:revision>
  <dcterms:created xsi:type="dcterms:W3CDTF">2013-09-30T21:13:54Z</dcterms:created>
  <dcterms:modified xsi:type="dcterms:W3CDTF">2024-10-23T05:00:18Z</dcterms:modified>
</cp:coreProperties>
</file>