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43"/>
  </p:notesMasterIdLst>
  <p:sldIdLst>
    <p:sldId id="256" r:id="rId2"/>
    <p:sldId id="257" r:id="rId3"/>
    <p:sldId id="945" r:id="rId4"/>
    <p:sldId id="943" r:id="rId5"/>
    <p:sldId id="262" r:id="rId6"/>
    <p:sldId id="258" r:id="rId7"/>
    <p:sldId id="259" r:id="rId8"/>
    <p:sldId id="261" r:id="rId9"/>
    <p:sldId id="260" r:id="rId10"/>
    <p:sldId id="923" r:id="rId11"/>
    <p:sldId id="925" r:id="rId12"/>
    <p:sldId id="926" r:id="rId13"/>
    <p:sldId id="927" r:id="rId14"/>
    <p:sldId id="929" r:id="rId15"/>
    <p:sldId id="930" r:id="rId16"/>
    <p:sldId id="936" r:id="rId17"/>
    <p:sldId id="928" r:id="rId18"/>
    <p:sldId id="937" r:id="rId19"/>
    <p:sldId id="938" r:id="rId20"/>
    <p:sldId id="942" r:id="rId21"/>
    <p:sldId id="931" r:id="rId22"/>
    <p:sldId id="720" r:id="rId23"/>
    <p:sldId id="941" r:id="rId24"/>
    <p:sldId id="912" r:id="rId25"/>
    <p:sldId id="946" r:id="rId26"/>
    <p:sldId id="947" r:id="rId27"/>
    <p:sldId id="948" r:id="rId28"/>
    <p:sldId id="967" r:id="rId29"/>
    <p:sldId id="969" r:id="rId30"/>
    <p:sldId id="968" r:id="rId31"/>
    <p:sldId id="951" r:id="rId32"/>
    <p:sldId id="950" r:id="rId33"/>
    <p:sldId id="952" r:id="rId34"/>
    <p:sldId id="954" r:id="rId35"/>
    <p:sldId id="955" r:id="rId36"/>
    <p:sldId id="953" r:id="rId37"/>
    <p:sldId id="1061" r:id="rId38"/>
    <p:sldId id="956" r:id="rId39"/>
    <p:sldId id="962" r:id="rId40"/>
    <p:sldId id="959" r:id="rId41"/>
    <p:sldId id="957" r:id="rId42"/>
    <p:sldId id="999" r:id="rId43"/>
    <p:sldId id="963" r:id="rId44"/>
    <p:sldId id="960" r:id="rId45"/>
    <p:sldId id="961" r:id="rId46"/>
    <p:sldId id="965" r:id="rId47"/>
    <p:sldId id="966" r:id="rId48"/>
    <p:sldId id="983" r:id="rId49"/>
    <p:sldId id="984" r:id="rId50"/>
    <p:sldId id="970" r:id="rId51"/>
    <p:sldId id="973" r:id="rId52"/>
    <p:sldId id="971" r:id="rId53"/>
    <p:sldId id="958" r:id="rId54"/>
    <p:sldId id="975" r:id="rId55"/>
    <p:sldId id="976" r:id="rId56"/>
    <p:sldId id="981" r:id="rId57"/>
    <p:sldId id="972" r:id="rId58"/>
    <p:sldId id="988" r:id="rId59"/>
    <p:sldId id="977" r:id="rId60"/>
    <p:sldId id="978" r:id="rId61"/>
    <p:sldId id="979" r:id="rId62"/>
    <p:sldId id="1063" r:id="rId63"/>
    <p:sldId id="1008" r:id="rId64"/>
    <p:sldId id="980" r:id="rId65"/>
    <p:sldId id="985" r:id="rId66"/>
    <p:sldId id="986" r:id="rId67"/>
    <p:sldId id="990" r:id="rId68"/>
    <p:sldId id="987" r:id="rId69"/>
    <p:sldId id="1006" r:id="rId70"/>
    <p:sldId id="997" r:id="rId71"/>
    <p:sldId id="982" r:id="rId72"/>
    <p:sldId id="989" r:id="rId73"/>
    <p:sldId id="994" r:id="rId74"/>
    <p:sldId id="995" r:id="rId75"/>
    <p:sldId id="996" r:id="rId76"/>
    <p:sldId id="998" r:id="rId77"/>
    <p:sldId id="1000" r:id="rId78"/>
    <p:sldId id="1064" r:id="rId79"/>
    <p:sldId id="1007" r:id="rId80"/>
    <p:sldId id="1003" r:id="rId81"/>
    <p:sldId id="1002" r:id="rId82"/>
    <p:sldId id="1004" r:id="rId83"/>
    <p:sldId id="1005" r:id="rId84"/>
    <p:sldId id="992" r:id="rId85"/>
    <p:sldId id="1038" r:id="rId86"/>
    <p:sldId id="1039" r:id="rId87"/>
    <p:sldId id="1040" r:id="rId88"/>
    <p:sldId id="1041" r:id="rId89"/>
    <p:sldId id="1042" r:id="rId90"/>
    <p:sldId id="1043" r:id="rId91"/>
    <p:sldId id="993" r:id="rId92"/>
    <p:sldId id="1044" r:id="rId93"/>
    <p:sldId id="1045" r:id="rId94"/>
    <p:sldId id="991" r:id="rId95"/>
    <p:sldId id="1009" r:id="rId96"/>
    <p:sldId id="1013" r:id="rId97"/>
    <p:sldId id="1010" r:id="rId98"/>
    <p:sldId id="1014" r:id="rId99"/>
    <p:sldId id="1012" r:id="rId100"/>
    <p:sldId id="1011" r:id="rId101"/>
    <p:sldId id="1015" r:id="rId102"/>
    <p:sldId id="1019" r:id="rId103"/>
    <p:sldId id="1018" r:id="rId104"/>
    <p:sldId id="1017" r:id="rId105"/>
    <p:sldId id="1016" r:id="rId106"/>
    <p:sldId id="1021" r:id="rId107"/>
    <p:sldId id="1020" r:id="rId108"/>
    <p:sldId id="1022" r:id="rId109"/>
    <p:sldId id="1023" r:id="rId110"/>
    <p:sldId id="1001" r:id="rId111"/>
    <p:sldId id="1026" r:id="rId112"/>
    <p:sldId id="1025" r:id="rId113"/>
    <p:sldId id="1024" r:id="rId114"/>
    <p:sldId id="1062" r:id="rId115"/>
    <p:sldId id="1027" r:id="rId116"/>
    <p:sldId id="1028" r:id="rId117"/>
    <p:sldId id="1029" r:id="rId118"/>
    <p:sldId id="1030" r:id="rId119"/>
    <p:sldId id="1065" r:id="rId120"/>
    <p:sldId id="1031" r:id="rId121"/>
    <p:sldId id="1032" r:id="rId122"/>
    <p:sldId id="1033" r:id="rId123"/>
    <p:sldId id="1046" r:id="rId124"/>
    <p:sldId id="1058" r:id="rId125"/>
    <p:sldId id="1050" r:id="rId126"/>
    <p:sldId id="1051" r:id="rId127"/>
    <p:sldId id="1049" r:id="rId128"/>
    <p:sldId id="1047" r:id="rId129"/>
    <p:sldId id="1048" r:id="rId130"/>
    <p:sldId id="1052" r:id="rId131"/>
    <p:sldId id="1053" r:id="rId132"/>
    <p:sldId id="1054" r:id="rId133"/>
    <p:sldId id="1055" r:id="rId134"/>
    <p:sldId id="1057" r:id="rId135"/>
    <p:sldId id="1034" r:id="rId136"/>
    <p:sldId id="1035" r:id="rId137"/>
    <p:sldId id="1060" r:id="rId138"/>
    <p:sldId id="1056" r:id="rId139"/>
    <p:sldId id="1059" r:id="rId140"/>
    <p:sldId id="1036" r:id="rId141"/>
    <p:sldId id="1037" r:id="rId1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2"/>
    <p:restoredTop sz="94653"/>
  </p:normalViewPr>
  <p:slideViewPr>
    <p:cSldViewPr>
      <p:cViewPr varScale="1">
        <p:scale>
          <a:sx n="73" d="100"/>
          <a:sy n="73" d="100"/>
        </p:scale>
        <p:origin x="200" y="17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E05A1-1420-4F49-B024-D46AE9ADABBC}" type="datetimeFigureOut">
              <a:rPr lang="en-US" smtClean="0"/>
              <a:t>11/17/24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A0528-1765-EB45-9D13-24E4821A2693}" type="slidenum">
              <a:rPr lang="en-US" smtClean="0"/>
              <a:t>‹#›</a:t>
            </a:fld>
            <a:endParaRPr lang="en-US"/>
          </a:p>
        </p:txBody>
      </p:sp>
    </p:spTree>
    <p:extLst>
      <p:ext uri="{BB962C8B-B14F-4D97-AF65-F5344CB8AC3E}">
        <p14:creationId xmlns:p14="http://schemas.microsoft.com/office/powerpoint/2010/main" val="348897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39739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63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4655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7511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891273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4400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0263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6137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4080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1503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45797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23368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0641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76842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23770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18B273E-902D-0D5C-7906-740FB98953E9}"/>
              </a:ext>
            </a:extLst>
          </p:cNvPr>
          <p:cNvSpPr>
            <a:spLocks noGrp="1" noChangeArrowheads="1"/>
          </p:cNvSpPr>
          <p:nvPr>
            <p:ph type="ctrTitle"/>
          </p:nvPr>
        </p:nvSpPr>
        <p:spPr>
          <a:xfrm>
            <a:off x="685800" y="2130425"/>
            <a:ext cx="7772400" cy="1470025"/>
          </a:xfrm>
        </p:spPr>
        <p:txBody>
          <a:bodyPr/>
          <a:lstStyle>
            <a:lvl1pPr>
              <a:defRPr b="0"/>
            </a:lvl1pPr>
          </a:lstStyle>
          <a:p>
            <a:pPr lvl="0"/>
            <a:r>
              <a:rPr lang="en-US" altLang="en-US" noProof="0"/>
              <a:t>Click to edit Master title style</a:t>
            </a:r>
          </a:p>
        </p:txBody>
      </p:sp>
      <p:sp>
        <p:nvSpPr>
          <p:cNvPr id="7171" name="Rectangle 3">
            <a:extLst>
              <a:ext uri="{FF2B5EF4-FFF2-40B4-BE49-F238E27FC236}">
                <a16:creationId xmlns:a16="http://schemas.microsoft.com/office/drawing/2014/main" id="{3410141E-3F1C-E7FD-45DA-7D92E325A27B}"/>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7172" name="Rectangle 4">
            <a:extLst>
              <a:ext uri="{FF2B5EF4-FFF2-40B4-BE49-F238E27FC236}">
                <a16:creationId xmlns:a16="http://schemas.microsoft.com/office/drawing/2014/main" id="{479F8020-1CE1-2B1B-AE7E-DA4A51D7A437}"/>
              </a:ext>
            </a:extLst>
          </p:cNvPr>
          <p:cNvSpPr>
            <a:spLocks noGrp="1" noChangeArrowheads="1"/>
          </p:cNvSpPr>
          <p:nvPr>
            <p:ph type="dt" sz="half" idx="2"/>
          </p:nvPr>
        </p:nvSpPr>
        <p:spPr>
          <a:xfrm>
            <a:off x="457200" y="6245225"/>
            <a:ext cx="2133600" cy="476250"/>
          </a:xfrm>
        </p:spPr>
        <p:txBody>
          <a:bodyPr/>
          <a:lstStyle>
            <a:lvl1pPr>
              <a:defRPr/>
            </a:lvl1pPr>
          </a:lstStyle>
          <a:p>
            <a:endParaRPr lang="en-US" altLang="en-US"/>
          </a:p>
        </p:txBody>
      </p:sp>
      <p:sp>
        <p:nvSpPr>
          <p:cNvPr id="7173" name="Rectangle 5">
            <a:extLst>
              <a:ext uri="{FF2B5EF4-FFF2-40B4-BE49-F238E27FC236}">
                <a16:creationId xmlns:a16="http://schemas.microsoft.com/office/drawing/2014/main" id="{530DDF2A-1736-A12E-06AA-9872843FB491}"/>
              </a:ext>
            </a:extLst>
          </p:cNvPr>
          <p:cNvSpPr>
            <a:spLocks noGrp="1" noChangeArrowheads="1"/>
          </p:cNvSpPr>
          <p:nvPr>
            <p:ph type="ftr" sz="quarter" idx="3"/>
          </p:nvPr>
        </p:nvSpPr>
        <p:spPr>
          <a:xfrm>
            <a:off x="3124200" y="6245225"/>
            <a:ext cx="2895600" cy="476250"/>
          </a:xfrm>
        </p:spPr>
        <p:txBody>
          <a:bodyPr/>
          <a:lstStyle>
            <a:lvl1pPr>
              <a:defRPr/>
            </a:lvl1pPr>
          </a:lstStyle>
          <a:p>
            <a:endParaRPr lang="en-US" altLang="en-US"/>
          </a:p>
        </p:txBody>
      </p:sp>
      <p:sp>
        <p:nvSpPr>
          <p:cNvPr id="7174" name="Rectangle 6">
            <a:extLst>
              <a:ext uri="{FF2B5EF4-FFF2-40B4-BE49-F238E27FC236}">
                <a16:creationId xmlns:a16="http://schemas.microsoft.com/office/drawing/2014/main" id="{521F2F0C-EFDF-F62F-8C9A-B176039D279C}"/>
              </a:ext>
            </a:extLst>
          </p:cNvPr>
          <p:cNvSpPr>
            <a:spLocks noGrp="1" noChangeArrowheads="1"/>
          </p:cNvSpPr>
          <p:nvPr>
            <p:ph type="sldNum" sz="quarter" idx="4"/>
          </p:nvPr>
        </p:nvSpPr>
        <p:spPr>
          <a:xfrm>
            <a:off x="6553200" y="6245225"/>
            <a:ext cx="2133600" cy="476250"/>
          </a:xfrm>
        </p:spPr>
        <p:txBody>
          <a:bodyPr/>
          <a:lstStyle>
            <a:lvl1pPr>
              <a:defRPr/>
            </a:lvl1pPr>
          </a:lstStyle>
          <a:p>
            <a:fld id="{3B52E6B3-17AB-BC4C-A082-6C2CBA64738D}" type="slidenum">
              <a:rPr lang="en-US" altLang="en-US"/>
              <a:pPr/>
              <a:t>‹#›</a:t>
            </a:fld>
            <a:endParaRPr lang="en-US" altLang="en-US"/>
          </a:p>
        </p:txBody>
      </p:sp>
      <p:pic>
        <p:nvPicPr>
          <p:cNvPr id="7175" name="Picture 7">
            <a:extLst>
              <a:ext uri="{FF2B5EF4-FFF2-40B4-BE49-F238E27FC236}">
                <a16:creationId xmlns:a16="http://schemas.microsoft.com/office/drawing/2014/main" id="{E268AD03-D1B7-9A90-7D06-8BCB8A492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9810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32D3C108-1339-FE67-EAB4-1F98DC3F3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67400"/>
            <a:ext cx="769938" cy="78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E938-3859-BFC7-7031-A5F969FE4C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ECC0A-67C1-CE3F-CCF2-C02CAECA3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53D98-C50F-94AA-4BA9-DA2D66D9EF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0D33399-CCB9-FDC7-564D-8E151F7DFD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A4D86BF-328E-82E6-7887-0851FDF38AAA}"/>
              </a:ext>
            </a:extLst>
          </p:cNvPr>
          <p:cNvSpPr>
            <a:spLocks noGrp="1"/>
          </p:cNvSpPr>
          <p:nvPr>
            <p:ph type="sldNum" sz="quarter" idx="12"/>
          </p:nvPr>
        </p:nvSpPr>
        <p:spPr/>
        <p:txBody>
          <a:bodyPr/>
          <a:lstStyle>
            <a:lvl1pPr>
              <a:defRPr/>
            </a:lvl1pPr>
          </a:lstStyle>
          <a:p>
            <a:fld id="{1B5CB731-4321-8C4F-9FE5-2BFD6613072A}" type="slidenum">
              <a:rPr lang="en-US" altLang="en-US"/>
              <a:pPr/>
              <a:t>‹#›</a:t>
            </a:fld>
            <a:endParaRPr lang="en-US" altLang="en-US"/>
          </a:p>
        </p:txBody>
      </p:sp>
    </p:spTree>
    <p:extLst>
      <p:ext uri="{BB962C8B-B14F-4D97-AF65-F5344CB8AC3E}">
        <p14:creationId xmlns:p14="http://schemas.microsoft.com/office/powerpoint/2010/main" val="1464253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D85EAC-99ED-69EB-269E-7F38F316F46B}"/>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428D4-EA93-8C1A-BE40-9348DDD883F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25A41-F878-32B3-5640-A717F2C681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65DE8D-B89D-C0C4-12FF-FB92B19907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06CA74-FC20-C239-52B9-D058B56BCB63}"/>
              </a:ext>
            </a:extLst>
          </p:cNvPr>
          <p:cNvSpPr>
            <a:spLocks noGrp="1"/>
          </p:cNvSpPr>
          <p:nvPr>
            <p:ph type="sldNum" sz="quarter" idx="12"/>
          </p:nvPr>
        </p:nvSpPr>
        <p:spPr/>
        <p:txBody>
          <a:bodyPr/>
          <a:lstStyle>
            <a:lvl1pPr>
              <a:defRPr/>
            </a:lvl1pPr>
          </a:lstStyle>
          <a:p>
            <a:fld id="{DA3A03C4-8CFD-5E42-B6DA-A1B6C725C717}" type="slidenum">
              <a:rPr lang="en-US" altLang="en-US"/>
              <a:pPr/>
              <a:t>‹#›</a:t>
            </a:fld>
            <a:endParaRPr lang="en-US" altLang="en-US"/>
          </a:p>
        </p:txBody>
      </p:sp>
    </p:spTree>
    <p:extLst>
      <p:ext uri="{BB962C8B-B14F-4D97-AF65-F5344CB8AC3E}">
        <p14:creationId xmlns:p14="http://schemas.microsoft.com/office/powerpoint/2010/main" val="296825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6393B-A819-11D4-785D-D1E665C65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73B73F-1529-F108-0008-49C03EEA1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6203E-218A-B4AC-DBA9-D4617F62EE6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EA4A313-37BE-FF90-AB50-C7138DB8D31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31EC93-27A8-A402-4D90-DA40957CD96C}"/>
              </a:ext>
            </a:extLst>
          </p:cNvPr>
          <p:cNvSpPr>
            <a:spLocks noGrp="1"/>
          </p:cNvSpPr>
          <p:nvPr>
            <p:ph type="sldNum" sz="quarter" idx="12"/>
          </p:nvPr>
        </p:nvSpPr>
        <p:spPr/>
        <p:txBody>
          <a:bodyPr/>
          <a:lstStyle>
            <a:lvl1pPr>
              <a:defRPr/>
            </a:lvl1pPr>
          </a:lstStyle>
          <a:p>
            <a:fld id="{9A73CAC7-A590-3B42-919A-92A45B41C850}" type="slidenum">
              <a:rPr lang="en-US" altLang="en-US"/>
              <a:pPr/>
              <a:t>‹#›</a:t>
            </a:fld>
            <a:endParaRPr lang="en-US" altLang="en-US"/>
          </a:p>
        </p:txBody>
      </p:sp>
    </p:spTree>
    <p:extLst>
      <p:ext uri="{BB962C8B-B14F-4D97-AF65-F5344CB8AC3E}">
        <p14:creationId xmlns:p14="http://schemas.microsoft.com/office/powerpoint/2010/main" val="338583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D50B-2B10-CE68-7A01-99DF700C1B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95C1ED-4713-E65B-A454-F7F0F95452C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2EFE21F-4213-9B3D-96BE-EC3D02520A3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CE06D9-1AD9-B057-E508-4D712817CC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4E2EE0-E85C-455A-82DE-512188D1CF95}"/>
              </a:ext>
            </a:extLst>
          </p:cNvPr>
          <p:cNvSpPr>
            <a:spLocks noGrp="1"/>
          </p:cNvSpPr>
          <p:nvPr>
            <p:ph type="sldNum" sz="quarter" idx="12"/>
          </p:nvPr>
        </p:nvSpPr>
        <p:spPr/>
        <p:txBody>
          <a:bodyPr/>
          <a:lstStyle>
            <a:lvl1pPr>
              <a:defRPr/>
            </a:lvl1pPr>
          </a:lstStyle>
          <a:p>
            <a:fld id="{EF9AD03E-BCB9-5E44-9CD4-5C7728A8BCE3}" type="slidenum">
              <a:rPr lang="en-US" altLang="en-US"/>
              <a:pPr/>
              <a:t>‹#›</a:t>
            </a:fld>
            <a:endParaRPr lang="en-US" altLang="en-US"/>
          </a:p>
        </p:txBody>
      </p:sp>
    </p:spTree>
    <p:extLst>
      <p:ext uri="{BB962C8B-B14F-4D97-AF65-F5344CB8AC3E}">
        <p14:creationId xmlns:p14="http://schemas.microsoft.com/office/powerpoint/2010/main" val="350804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76F5E-6B75-D581-C4B1-62E807734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4D767-AE94-7B28-95F0-33083C18157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DC76EA-5AA0-591F-C55E-7ADFD9545D49}"/>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8834AF-DAFA-CD5B-4886-AE72E1BFD4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398117-2D97-20D6-449E-03CDF9FDA8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8AA39E-E12A-0329-8112-64D71C15FCFD}"/>
              </a:ext>
            </a:extLst>
          </p:cNvPr>
          <p:cNvSpPr>
            <a:spLocks noGrp="1"/>
          </p:cNvSpPr>
          <p:nvPr>
            <p:ph type="sldNum" sz="quarter" idx="12"/>
          </p:nvPr>
        </p:nvSpPr>
        <p:spPr/>
        <p:txBody>
          <a:bodyPr/>
          <a:lstStyle>
            <a:lvl1pPr>
              <a:defRPr/>
            </a:lvl1pPr>
          </a:lstStyle>
          <a:p>
            <a:fld id="{7A54EFF8-0253-6D4A-8031-A5803F531D03}" type="slidenum">
              <a:rPr lang="en-US" altLang="en-US"/>
              <a:pPr/>
              <a:t>‹#›</a:t>
            </a:fld>
            <a:endParaRPr lang="en-US" altLang="en-US"/>
          </a:p>
        </p:txBody>
      </p:sp>
    </p:spTree>
    <p:extLst>
      <p:ext uri="{BB962C8B-B14F-4D97-AF65-F5344CB8AC3E}">
        <p14:creationId xmlns:p14="http://schemas.microsoft.com/office/powerpoint/2010/main" val="399309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E229-EF27-E0CD-FA77-8AA4D55215B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3FA7F3-4DD9-217B-9643-C397809300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833BCD-D9B1-A4C6-A603-EF01D232B8C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30C0C-59DB-2F09-AF37-6A78FA9DD85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D1636-8694-A933-9184-F6897B4A03A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31F5F-A533-BF4B-E5CE-EF760477A8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D12A4A5-9565-629E-C727-40F2743469E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F796DD1-0F05-F134-24FC-E95119D2E8D4}"/>
              </a:ext>
            </a:extLst>
          </p:cNvPr>
          <p:cNvSpPr>
            <a:spLocks noGrp="1"/>
          </p:cNvSpPr>
          <p:nvPr>
            <p:ph type="sldNum" sz="quarter" idx="12"/>
          </p:nvPr>
        </p:nvSpPr>
        <p:spPr/>
        <p:txBody>
          <a:bodyPr/>
          <a:lstStyle>
            <a:lvl1pPr>
              <a:defRPr/>
            </a:lvl1pPr>
          </a:lstStyle>
          <a:p>
            <a:fld id="{C41B0EE6-A0F8-EE4F-B632-F34D05B3470A}" type="slidenum">
              <a:rPr lang="en-US" altLang="en-US"/>
              <a:pPr/>
              <a:t>‹#›</a:t>
            </a:fld>
            <a:endParaRPr lang="en-US" altLang="en-US"/>
          </a:p>
        </p:txBody>
      </p:sp>
    </p:spTree>
    <p:extLst>
      <p:ext uri="{BB962C8B-B14F-4D97-AF65-F5344CB8AC3E}">
        <p14:creationId xmlns:p14="http://schemas.microsoft.com/office/powerpoint/2010/main" val="96117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3845-E461-A9B6-715B-1844E1A8D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2BEABC-B7DE-793B-6CF3-56AADDC27A4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FEC62F5-517E-FF22-D6EA-6113440BE75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13B6245-F514-D287-8C1E-9A9C228D17F7}"/>
              </a:ext>
            </a:extLst>
          </p:cNvPr>
          <p:cNvSpPr>
            <a:spLocks noGrp="1"/>
          </p:cNvSpPr>
          <p:nvPr>
            <p:ph type="sldNum" sz="quarter" idx="12"/>
          </p:nvPr>
        </p:nvSpPr>
        <p:spPr/>
        <p:txBody>
          <a:bodyPr/>
          <a:lstStyle>
            <a:lvl1pPr>
              <a:defRPr/>
            </a:lvl1pPr>
          </a:lstStyle>
          <a:p>
            <a:fld id="{7F852269-9796-5746-A13C-FCEDCAF2C708}" type="slidenum">
              <a:rPr lang="en-US" altLang="en-US"/>
              <a:pPr/>
              <a:t>‹#›</a:t>
            </a:fld>
            <a:endParaRPr lang="en-US" altLang="en-US"/>
          </a:p>
        </p:txBody>
      </p:sp>
    </p:spTree>
    <p:extLst>
      <p:ext uri="{BB962C8B-B14F-4D97-AF65-F5344CB8AC3E}">
        <p14:creationId xmlns:p14="http://schemas.microsoft.com/office/powerpoint/2010/main" val="354385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F88F9-9CB9-2B72-AED7-E3AD4797463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E6CC926-0F5F-269E-FE58-30CB8FE4D9A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8BF4C6C-ED0E-5035-AD32-F07D2C730DAA}"/>
              </a:ext>
            </a:extLst>
          </p:cNvPr>
          <p:cNvSpPr>
            <a:spLocks noGrp="1"/>
          </p:cNvSpPr>
          <p:nvPr>
            <p:ph type="sldNum" sz="quarter" idx="12"/>
          </p:nvPr>
        </p:nvSpPr>
        <p:spPr/>
        <p:txBody>
          <a:bodyPr/>
          <a:lstStyle>
            <a:lvl1pPr>
              <a:defRPr/>
            </a:lvl1pPr>
          </a:lstStyle>
          <a:p>
            <a:fld id="{617045D2-940F-EB4F-8470-65CF9D4FB756}" type="slidenum">
              <a:rPr lang="en-US" altLang="en-US"/>
              <a:pPr/>
              <a:t>‹#›</a:t>
            </a:fld>
            <a:endParaRPr lang="en-US" altLang="en-US"/>
          </a:p>
        </p:txBody>
      </p:sp>
    </p:spTree>
    <p:extLst>
      <p:ext uri="{BB962C8B-B14F-4D97-AF65-F5344CB8AC3E}">
        <p14:creationId xmlns:p14="http://schemas.microsoft.com/office/powerpoint/2010/main" val="104088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4481-FF04-ECD0-8822-363F71BB3D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D22CD9-E164-5BA0-567B-D29690F076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FE21-B80C-3E5C-0F59-21F825F218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15201-04B0-E018-0192-D15BB5DB977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D227824-0088-569E-BDE0-A820FC90EF6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94E2BAB-457D-62E2-1A37-9E4ADDA466CC}"/>
              </a:ext>
            </a:extLst>
          </p:cNvPr>
          <p:cNvSpPr>
            <a:spLocks noGrp="1"/>
          </p:cNvSpPr>
          <p:nvPr>
            <p:ph type="sldNum" sz="quarter" idx="12"/>
          </p:nvPr>
        </p:nvSpPr>
        <p:spPr/>
        <p:txBody>
          <a:bodyPr/>
          <a:lstStyle>
            <a:lvl1pPr>
              <a:defRPr/>
            </a:lvl1pPr>
          </a:lstStyle>
          <a:p>
            <a:fld id="{682CE2C2-01EC-5240-88F9-A80454A7325D}" type="slidenum">
              <a:rPr lang="en-US" altLang="en-US"/>
              <a:pPr/>
              <a:t>‹#›</a:t>
            </a:fld>
            <a:endParaRPr lang="en-US" altLang="en-US"/>
          </a:p>
        </p:txBody>
      </p:sp>
    </p:spTree>
    <p:extLst>
      <p:ext uri="{BB962C8B-B14F-4D97-AF65-F5344CB8AC3E}">
        <p14:creationId xmlns:p14="http://schemas.microsoft.com/office/powerpoint/2010/main" val="312042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2D89-A7CC-98E7-CBF8-86A86FFE6D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B82ED6-0F75-8BF5-6233-59E22F06894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0229A-5356-FB66-33FB-89EFE1119A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A9F14-06BA-89B6-BE6D-374656B5A08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7A740F7-0CA7-6528-9A9C-8572B7E1DB0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630D7CA-2755-F54C-2BF2-619D3948B77C}"/>
              </a:ext>
            </a:extLst>
          </p:cNvPr>
          <p:cNvSpPr>
            <a:spLocks noGrp="1"/>
          </p:cNvSpPr>
          <p:nvPr>
            <p:ph type="sldNum" sz="quarter" idx="12"/>
          </p:nvPr>
        </p:nvSpPr>
        <p:spPr/>
        <p:txBody>
          <a:bodyPr/>
          <a:lstStyle>
            <a:lvl1pPr>
              <a:defRPr/>
            </a:lvl1pPr>
          </a:lstStyle>
          <a:p>
            <a:fld id="{F1303479-CC3E-5042-BCDD-F02E8E5D049E}" type="slidenum">
              <a:rPr lang="en-US" altLang="en-US"/>
              <a:pPr/>
              <a:t>‹#›</a:t>
            </a:fld>
            <a:endParaRPr lang="en-US" altLang="en-US"/>
          </a:p>
        </p:txBody>
      </p:sp>
    </p:spTree>
    <p:extLst>
      <p:ext uri="{BB962C8B-B14F-4D97-AF65-F5344CB8AC3E}">
        <p14:creationId xmlns:p14="http://schemas.microsoft.com/office/powerpoint/2010/main" val="278059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3B64329-0145-97A3-CE81-7560182EAE7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7" name="Rectangle 3">
            <a:extLst>
              <a:ext uri="{FF2B5EF4-FFF2-40B4-BE49-F238E27FC236}">
                <a16:creationId xmlns:a16="http://schemas.microsoft.com/office/drawing/2014/main" id="{CAE6B673-37A5-BDD4-CBDB-52AB2937497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3366"/>
                </a:solidFill>
              </a:defRPr>
            </a:lvl1pPr>
          </a:lstStyle>
          <a:p>
            <a:endParaRPr lang="en-US" altLang="en-US"/>
          </a:p>
        </p:txBody>
      </p:sp>
      <p:sp>
        <p:nvSpPr>
          <p:cNvPr id="6148" name="Rectangle 4">
            <a:extLst>
              <a:ext uri="{FF2B5EF4-FFF2-40B4-BE49-F238E27FC236}">
                <a16:creationId xmlns:a16="http://schemas.microsoft.com/office/drawing/2014/main" id="{7ADE58D9-DAB7-EEB2-5CAE-0AFF1F9773F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3366"/>
                </a:solidFill>
              </a:defRPr>
            </a:lvl1pPr>
          </a:lstStyle>
          <a:p>
            <a:endParaRPr lang="en-US" altLang="en-US"/>
          </a:p>
        </p:txBody>
      </p:sp>
      <p:sp>
        <p:nvSpPr>
          <p:cNvPr id="6149" name="Rectangle 5">
            <a:extLst>
              <a:ext uri="{FF2B5EF4-FFF2-40B4-BE49-F238E27FC236}">
                <a16:creationId xmlns:a16="http://schemas.microsoft.com/office/drawing/2014/main" id="{16EF5D9E-6781-C1B5-14CC-F7742896EB6E}"/>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3366"/>
                </a:solidFill>
              </a:defRPr>
            </a:lvl1pPr>
          </a:lstStyle>
          <a:p>
            <a:fld id="{38460159-088D-BA4C-9724-6337B5C2001F}" type="slidenum">
              <a:rPr lang="en-US" altLang="en-US"/>
              <a:pPr/>
              <a:t>‹#›</a:t>
            </a:fld>
            <a:endParaRPr lang="en-US" altLang="en-US"/>
          </a:p>
        </p:txBody>
      </p:sp>
      <p:pic>
        <p:nvPicPr>
          <p:cNvPr id="6150" name="Picture 6">
            <a:extLst>
              <a:ext uri="{FF2B5EF4-FFF2-40B4-BE49-F238E27FC236}">
                <a16:creationId xmlns:a16="http://schemas.microsoft.com/office/drawing/2014/main" id="{54376E88-B12D-CE98-9319-FD6EB6B117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304800"/>
            <a:ext cx="9810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C627FD02-AB22-1126-EF9E-FF3B4CD58E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5867400"/>
            <a:ext cx="769938" cy="787400"/>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8">
            <a:extLst>
              <a:ext uri="{FF2B5EF4-FFF2-40B4-BE49-F238E27FC236}">
                <a16:creationId xmlns:a16="http://schemas.microsoft.com/office/drawing/2014/main" id="{8BC6FDDB-9E19-FFE9-93A0-2D29BB3DE34E}"/>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b="1" kern="1200">
          <a:solidFill>
            <a:srgbClr val="003366"/>
          </a:solidFill>
          <a:latin typeface="+mj-lt"/>
          <a:ea typeface="+mj-ea"/>
          <a:cs typeface="+mj-cs"/>
        </a:defRPr>
      </a:lvl1pPr>
      <a:lvl2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2pPr>
      <a:lvl3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3pPr>
      <a:lvl4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4pPr>
      <a:lvl5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5pPr>
      <a:lvl6pPr marL="4572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6pPr>
      <a:lvl7pPr marL="9144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7pPr>
      <a:lvl8pPr marL="13716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8pPr>
      <a:lvl9pPr marL="18288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9pPr>
    </p:titleStyle>
    <p:bodyStyle>
      <a:lvl1pPr marL="342900" indent="-342900" algn="l" rtl="0" fontAlgn="base">
        <a:spcBef>
          <a:spcPct val="20000"/>
        </a:spcBef>
        <a:spcAft>
          <a:spcPct val="0"/>
        </a:spcAft>
        <a:buChar char="•"/>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safeboating.us/wp-content/uploads/2024/11/AUXILIARY_SUCCESSION_PLANNING_GUIDE_1_19.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AE1DEE1-B9A4-198F-D3A0-88BC9B3C561C}"/>
              </a:ext>
            </a:extLst>
          </p:cNvPr>
          <p:cNvSpPr>
            <a:spLocks noGrp="1" noChangeArrowheads="1"/>
          </p:cNvSpPr>
          <p:nvPr>
            <p:ph type="ctrTitle"/>
          </p:nvPr>
        </p:nvSpPr>
        <p:spPr>
          <a:xfrm>
            <a:off x="914400" y="990600"/>
            <a:ext cx="7772400" cy="1470025"/>
          </a:xfrm>
        </p:spPr>
        <p:txBody>
          <a:bodyPr/>
          <a:lstStyle/>
          <a:p>
            <a:r>
              <a:rPr lang="en-US" sz="4400" b="0" strike="noStrike" spc="-1" dirty="0">
                <a:solidFill>
                  <a:schemeClr val="tx1"/>
                </a:solidFill>
                <a:latin typeface="Tahoma"/>
              </a:rPr>
              <a:t>FLOTILLA</a:t>
            </a:r>
            <a:r>
              <a:rPr lang="en-US" sz="4400" b="0" strike="noStrike" spc="-1" dirty="0">
                <a:solidFill>
                  <a:srgbClr val="FFCC00"/>
                </a:solidFill>
                <a:latin typeface="Tahoma"/>
              </a:rPr>
              <a:t> </a:t>
            </a:r>
            <a:r>
              <a:rPr lang="en-US" sz="4400" b="0" strike="noStrike" spc="-1" dirty="0">
                <a:solidFill>
                  <a:schemeClr val="tx1"/>
                </a:solidFill>
                <a:latin typeface="Tahoma"/>
              </a:rPr>
              <a:t>ELECTED LEADER ACADEMY</a:t>
            </a:r>
            <a:endParaRPr lang="en-US" altLang="en-US" dirty="0">
              <a:solidFill>
                <a:schemeClr val="tx1"/>
              </a:solidFill>
            </a:endParaRPr>
          </a:p>
        </p:txBody>
      </p:sp>
      <p:sp>
        <p:nvSpPr>
          <p:cNvPr id="2051" name="Rectangle 3">
            <a:extLst>
              <a:ext uri="{FF2B5EF4-FFF2-40B4-BE49-F238E27FC236}">
                <a16:creationId xmlns:a16="http://schemas.microsoft.com/office/drawing/2014/main" id="{15E7500C-7866-CBB3-E1CD-CADECFB4143E}"/>
              </a:ext>
            </a:extLst>
          </p:cNvPr>
          <p:cNvSpPr>
            <a:spLocks noGrp="1" noChangeArrowheads="1"/>
          </p:cNvSpPr>
          <p:nvPr>
            <p:ph type="subTitle" idx="1"/>
          </p:nvPr>
        </p:nvSpPr>
        <p:spPr>
          <a:xfrm>
            <a:off x="1600200" y="5862769"/>
            <a:ext cx="6400800" cy="762000"/>
          </a:xfrm>
        </p:spPr>
        <p:txBody>
          <a:bodyPr/>
          <a:lstStyle/>
          <a:p>
            <a:r>
              <a:rPr lang="en-US" altLang="en-US" sz="2400" dirty="0"/>
              <a:t>Saturday November 23, 2024</a:t>
            </a:r>
          </a:p>
        </p:txBody>
      </p:sp>
      <p:grpSp>
        <p:nvGrpSpPr>
          <p:cNvPr id="8" name="Group 7">
            <a:extLst>
              <a:ext uri="{FF2B5EF4-FFF2-40B4-BE49-F238E27FC236}">
                <a16:creationId xmlns:a16="http://schemas.microsoft.com/office/drawing/2014/main" id="{0E9A679A-471D-AF0E-7EB8-D708D9D3D377}"/>
              </a:ext>
            </a:extLst>
          </p:cNvPr>
          <p:cNvGrpSpPr/>
          <p:nvPr/>
        </p:nvGrpSpPr>
        <p:grpSpPr>
          <a:xfrm>
            <a:off x="2003357" y="2510805"/>
            <a:ext cx="5594485" cy="2547124"/>
            <a:chOff x="1943375" y="3090049"/>
            <a:chExt cx="5594485" cy="2547124"/>
          </a:xfrm>
        </p:grpSpPr>
        <p:pic>
          <p:nvPicPr>
            <p:cNvPr id="5" name="Picture 4">
              <a:extLst>
                <a:ext uri="{FF2B5EF4-FFF2-40B4-BE49-F238E27FC236}">
                  <a16:creationId xmlns:a16="http://schemas.microsoft.com/office/drawing/2014/main" id="{9D65F79D-952C-B697-24AD-C35F1585302C}"/>
                </a:ext>
              </a:extLst>
            </p:cNvPr>
            <p:cNvPicPr>
              <a:picLocks noChangeAspect="1"/>
            </p:cNvPicPr>
            <p:nvPr/>
          </p:nvPicPr>
          <p:blipFill>
            <a:blip r:embed="rId2"/>
            <a:srcRect/>
            <a:stretch/>
          </p:blipFill>
          <p:spPr>
            <a:xfrm>
              <a:off x="4953000" y="3090049"/>
              <a:ext cx="2584860" cy="2547124"/>
            </a:xfrm>
            <a:prstGeom prst="rect">
              <a:avLst/>
            </a:prstGeom>
          </p:spPr>
        </p:pic>
        <p:pic>
          <p:nvPicPr>
            <p:cNvPr id="7" name="Picture 6" descr="A round blue and white coin with a rock arch and text&#10;&#10;Description automatically generated">
              <a:extLst>
                <a:ext uri="{FF2B5EF4-FFF2-40B4-BE49-F238E27FC236}">
                  <a16:creationId xmlns:a16="http://schemas.microsoft.com/office/drawing/2014/main" id="{00447EE0-E007-E2BF-0305-03475B982F8F}"/>
                </a:ext>
              </a:extLst>
            </p:cNvPr>
            <p:cNvPicPr>
              <a:picLocks noChangeAspect="1"/>
            </p:cNvPicPr>
            <p:nvPr/>
          </p:nvPicPr>
          <p:blipFill>
            <a:blip r:embed="rId3"/>
            <a:stretch>
              <a:fillRect/>
            </a:stretch>
          </p:blipFill>
          <p:spPr>
            <a:xfrm>
              <a:off x="1943375" y="3090049"/>
              <a:ext cx="2630484" cy="2547124"/>
            </a:xfrm>
            <a:prstGeom prst="rect">
              <a:avLst/>
            </a:prstGeom>
          </p:spPr>
        </p:pic>
      </p:grpSp>
      <p:sp>
        <p:nvSpPr>
          <p:cNvPr id="9" name="TextBox 8">
            <a:extLst>
              <a:ext uri="{FF2B5EF4-FFF2-40B4-BE49-F238E27FC236}">
                <a16:creationId xmlns:a16="http://schemas.microsoft.com/office/drawing/2014/main" id="{6893E0DC-66EA-9C3F-B9B0-392F7018D49D}"/>
              </a:ext>
            </a:extLst>
          </p:cNvPr>
          <p:cNvSpPr txBox="1"/>
          <p:nvPr/>
        </p:nvSpPr>
        <p:spPr>
          <a:xfrm>
            <a:off x="2008933" y="5217513"/>
            <a:ext cx="5642517" cy="584775"/>
          </a:xfrm>
          <a:prstGeom prst="rect">
            <a:avLst/>
          </a:prstGeom>
          <a:noFill/>
        </p:spPr>
        <p:txBody>
          <a:bodyPr wrap="square" rtlCol="0">
            <a:spAutoFit/>
          </a:bodyPr>
          <a:lstStyle/>
          <a:p>
            <a:pPr algn="ctr"/>
            <a:r>
              <a:rPr lang="en-US" sz="3200" dirty="0">
                <a:solidFill>
                  <a:schemeClr val="accent6"/>
                </a:solidFill>
              </a:rPr>
              <a:t>Division 114-07 Channel Islands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10</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472897" y="4267200"/>
            <a:ext cx="7985303" cy="1976438"/>
          </a:xfrm>
          <a:prstGeom prst="rect">
            <a:avLst/>
          </a:prstGeom>
          <a:noFill/>
          <a:ln>
            <a:noFill/>
          </a:ln>
          <a:effectLst/>
        </p:spPr>
        <p:txBody>
          <a:bodyPr/>
          <a:lstStyle/>
          <a:p>
            <a:pPr marL="342900" indent="-342900">
              <a:spcBef>
                <a:spcPct val="20000"/>
              </a:spcBef>
              <a:buClr>
                <a:schemeClr val="folHlink"/>
              </a:buClr>
              <a:buSzPct val="65000"/>
              <a:buFont typeface="Wingdings" pitchFamily="2" charset="2"/>
              <a:buChar char="n"/>
              <a:defRPr/>
            </a:pPr>
            <a:r>
              <a:rPr lang="en-US" sz="2800" dirty="0">
                <a:latin typeface="Calibri" panose="020F0502020204030204" pitchFamily="34" charset="0"/>
                <a:cs typeface="Calibri" panose="020F0502020204030204" pitchFamily="34" charset="0"/>
              </a:rPr>
              <a:t>A BM2 takes a working party of three SNs to paint their CG Cutter. All three SNs have the same paint, brush and instructions to paint their assigned area.</a:t>
            </a:r>
          </a:p>
          <a:p>
            <a:pPr marL="342900" indent="-342900">
              <a:spcBef>
                <a:spcPct val="20000"/>
              </a:spcBef>
              <a:buClr>
                <a:schemeClr val="folHlink"/>
              </a:buClr>
              <a:buSzPct val="65000"/>
              <a:buFont typeface="Wingdings" pitchFamily="2" charset="2"/>
              <a:buChar char="n"/>
              <a:defRPr/>
            </a:pPr>
            <a:r>
              <a:rPr lang="en-US" sz="2800" dirty="0">
                <a:latin typeface="Calibri" panose="020F0502020204030204" pitchFamily="34" charset="0"/>
                <a:cs typeface="Calibri" panose="020F0502020204030204" pitchFamily="34" charset="0"/>
              </a:rPr>
              <a:t>SN#1 paints bow; SN#2 mid ships; SN#3 stern</a:t>
            </a:r>
          </a:p>
        </p:txBody>
      </p:sp>
      <p:sp>
        <p:nvSpPr>
          <p:cNvPr id="5" name="Title 4"/>
          <p:cNvSpPr>
            <a:spLocks noGrp="1"/>
          </p:cNvSpPr>
          <p:nvPr>
            <p:ph type="ctrTitle" sz="quarter"/>
          </p:nvPr>
        </p:nvSpPr>
        <p:spPr>
          <a:xfrm>
            <a:off x="1524000" y="381000"/>
            <a:ext cx="6096000" cy="1178923"/>
          </a:xfrm>
        </p:spPr>
        <p:txBody>
          <a:bodyPr/>
          <a:lstStyle/>
          <a:p>
            <a:r>
              <a:rPr lang="en-US" sz="2800" dirty="0"/>
              <a:t>Now, let’s look at 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613489"/>
            <a:ext cx="4953000" cy="2393950"/>
          </a:xfrm>
          <a:prstGeom prst="rect">
            <a:avLst/>
          </a:prstGeom>
        </p:spPr>
      </p:pic>
    </p:spTree>
    <p:extLst>
      <p:ext uri="{BB962C8B-B14F-4D97-AF65-F5344CB8AC3E}">
        <p14:creationId xmlns:p14="http://schemas.microsoft.com/office/powerpoint/2010/main" val="767385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5647700"/>
          </a:xfrm>
          <a:prstGeom prst="rect">
            <a:avLst/>
          </a:prstGeom>
          <a:noFill/>
        </p:spPr>
        <p:txBody>
          <a:bodyPr wrap="square">
            <a:spAutoFit/>
          </a:bodyPr>
          <a:lstStyle/>
          <a:p>
            <a:pPr marL="360">
              <a:lnSpc>
                <a:spcPct val="100000"/>
              </a:lnSpc>
              <a:spcBef>
                <a:spcPts val="479"/>
              </a:spcBef>
              <a:buClr>
                <a:srgbClr val="00CCFF"/>
              </a:buClr>
              <a:buSzPct val="65000"/>
            </a:pPr>
            <a:r>
              <a:rPr lang="en-US" sz="2800" b="1" u="sng" strike="noStrike" spc="-1" dirty="0">
                <a:latin typeface="Calibri" panose="020F0502020204030204" pitchFamily="34" charset="0"/>
                <a:cs typeface="Calibri" panose="020F0502020204030204" pitchFamily="34" charset="0"/>
              </a:rPr>
              <a:t>WRITTEN</a:t>
            </a:r>
          </a:p>
          <a:p>
            <a:pPr marL="343080" indent="-342720">
              <a:lnSpc>
                <a:spcPct val="100000"/>
              </a:lnSpc>
              <a:spcBef>
                <a:spcPts val="479"/>
              </a:spcBef>
              <a:buClr>
                <a:srgbClr val="00CCFF"/>
              </a:buClr>
              <a:buSzPct val="65000"/>
              <a:buFont typeface="Wingdings" charset="2"/>
              <a:buChar char=""/>
            </a:pPr>
            <a:r>
              <a:rPr lang="en-US" sz="2800" strike="noStrike" spc="-1" dirty="0">
                <a:latin typeface="Calibri" panose="020F0502020204030204" pitchFamily="34" charset="0"/>
                <a:cs typeface="Calibri" panose="020F0502020204030204" pitchFamily="34" charset="0"/>
              </a:rPr>
              <a:t>Promptly read, endorse/sign, and forward mail, as appropriate.</a:t>
            </a:r>
          </a:p>
          <a:p>
            <a:pPr marL="343080" indent="-342720">
              <a:lnSpc>
                <a:spcPct val="100000"/>
              </a:lnSpc>
              <a:spcBef>
                <a:spcPts val="479"/>
              </a:spcBef>
              <a:buClr>
                <a:srgbClr val="00CCFF"/>
              </a:buClr>
              <a:buSzPct val="65000"/>
              <a:buFont typeface="Wingdings" charset="2"/>
              <a:buChar char=""/>
            </a:pPr>
            <a:r>
              <a:rPr lang="en-US" sz="2800" strike="noStrike" spc="-1" dirty="0">
                <a:latin typeface="Calibri" panose="020F0502020204030204" pitchFamily="34" charset="0"/>
                <a:cs typeface="Calibri" panose="020F0502020204030204" pitchFamily="34" charset="0"/>
              </a:rPr>
              <a:t>Review your calendar and send reports in a timely manner.</a:t>
            </a:r>
          </a:p>
          <a:p>
            <a:pPr marL="343080" indent="-342720">
              <a:lnSpc>
                <a:spcPct val="100000"/>
              </a:lnSpc>
              <a:spcBef>
                <a:spcPts val="479"/>
              </a:spcBef>
              <a:buClr>
                <a:srgbClr val="00CCFF"/>
              </a:buClr>
              <a:buSzPct val="65000"/>
              <a:buFont typeface="Wingdings" charset="2"/>
              <a:buChar char=""/>
            </a:pPr>
            <a:r>
              <a:rPr lang="en-US" sz="2800" strike="noStrike" spc="-1" dirty="0">
                <a:latin typeface="Calibri" panose="020F0502020204030204" pitchFamily="34" charset="0"/>
                <a:cs typeface="Calibri" panose="020F0502020204030204" pitchFamily="34" charset="0"/>
              </a:rPr>
              <a:t>Plan in advance for monthly/yearly events and let members know dates early.</a:t>
            </a:r>
          </a:p>
          <a:p>
            <a:pPr marL="343080" indent="-342720">
              <a:lnSpc>
                <a:spcPct val="100000"/>
              </a:lnSpc>
              <a:spcBef>
                <a:spcPts val="479"/>
              </a:spcBef>
              <a:buClr>
                <a:srgbClr val="00CCFF"/>
              </a:buClr>
              <a:buSzPct val="65000"/>
              <a:buFont typeface="Wingdings" charset="2"/>
              <a:buChar char=""/>
            </a:pPr>
            <a:r>
              <a:rPr lang="en-US" sz="2800" b="1" spc="-1" dirty="0">
                <a:latin typeface="Calibri" panose="020F0502020204030204" pitchFamily="34" charset="0"/>
                <a:cs typeface="Calibri" panose="020F0502020204030204" pitchFamily="34" charset="0"/>
              </a:rPr>
              <a:t>Proof Read your emails before sending!</a:t>
            </a:r>
          </a:p>
          <a:p>
            <a:pPr marL="343080" indent="-342720">
              <a:lnSpc>
                <a:spcPct val="100000"/>
              </a:lnSpc>
              <a:spcBef>
                <a:spcPts val="479"/>
              </a:spcBef>
              <a:buClr>
                <a:srgbClr val="00CCFF"/>
              </a:buClr>
              <a:buSzPct val="65000"/>
              <a:buFont typeface="Wingdings" charset="2"/>
              <a:buChar char=""/>
            </a:pPr>
            <a:r>
              <a:rPr lang="en-US" sz="2800" strike="noStrike" spc="-1" dirty="0">
                <a:latin typeface="Calibri" panose="020F0502020204030204" pitchFamily="34" charset="0"/>
                <a:cs typeface="Calibri" panose="020F0502020204030204" pitchFamily="34" charset="0"/>
              </a:rPr>
              <a:t>Proof </a:t>
            </a:r>
            <a:r>
              <a:rPr lang="en-US" sz="2800" strike="noStrike" spc="-1" dirty="0" err="1">
                <a:latin typeface="Calibri" panose="020F0502020204030204" pitchFamily="34" charset="0"/>
                <a:cs typeface="Calibri" panose="020F0502020204030204" pitchFamily="34" charset="0"/>
              </a:rPr>
              <a:t>Raed</a:t>
            </a:r>
            <a:r>
              <a:rPr lang="en-US" sz="2800" strike="noStrike" spc="-1" dirty="0">
                <a:latin typeface="Calibri" panose="020F0502020204030204" pitchFamily="34" charset="0"/>
                <a:cs typeface="Calibri" panose="020F0502020204030204" pitchFamily="34" charset="0"/>
              </a:rPr>
              <a:t> you emails before sending!</a:t>
            </a:r>
          </a:p>
          <a:p>
            <a:pPr marL="343080" indent="-342720">
              <a:lnSpc>
                <a:spcPct val="100000"/>
              </a:lnSpc>
              <a:spcBef>
                <a:spcPts val="479"/>
              </a:spcBef>
              <a:buClr>
                <a:srgbClr val="00CCFF"/>
              </a:buClr>
              <a:buSzPct val="65000"/>
              <a:buFont typeface="Wingdings" charset="2"/>
              <a:buChar char=""/>
            </a:pPr>
            <a:r>
              <a:rPr lang="en-US" sz="2800" spc="-1" dirty="0">
                <a:latin typeface="Calibri" panose="020F0502020204030204" pitchFamily="34" charset="0"/>
                <a:cs typeface="Calibri" panose="020F0502020204030204" pitchFamily="34" charset="0"/>
              </a:rPr>
              <a:t>Proof Read you </a:t>
            </a:r>
            <a:r>
              <a:rPr lang="en-US" sz="2800" spc="-1" dirty="0" err="1">
                <a:latin typeface="Calibri" panose="020F0502020204030204" pitchFamily="34" charset="0"/>
                <a:cs typeface="Calibri" panose="020F0502020204030204" pitchFamily="34" charset="0"/>
              </a:rPr>
              <a:t>emales</a:t>
            </a:r>
            <a:r>
              <a:rPr lang="en-US" sz="2800" spc="-1" dirty="0">
                <a:latin typeface="Calibri" panose="020F0502020204030204" pitchFamily="34" charset="0"/>
                <a:cs typeface="Calibri" panose="020F0502020204030204" pitchFamily="34" charset="0"/>
              </a:rPr>
              <a:t> before sending!</a:t>
            </a:r>
            <a:endParaRPr lang="en-US" sz="2800" strike="noStrike" spc="-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93281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3970318"/>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Develop routine communications with VC &amp; VFC.</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Encourage Staff communications to the members, to other Staff Officers, and to Division Officers.</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Follow the Chain of Leadership.</a:t>
            </a:r>
          </a:p>
          <a:p>
            <a:pPr marL="457200" indent="-457200">
              <a:buFont typeface="Arial" panose="020B0604020202020204" pitchFamily="34" charset="0"/>
              <a:buChar char="•"/>
            </a:pPr>
            <a:endParaRPr lang="en-US" sz="3200" dirty="0">
              <a:solidFill>
                <a:schemeClr val="accent4"/>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48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423138"/>
            <a:ext cx="7886700" cy="2090737"/>
          </a:xfrm>
        </p:spPr>
        <p:txBody>
          <a:bodyPr/>
          <a:lstStyle/>
          <a:p>
            <a:r>
              <a:rPr lang="en-US" dirty="0"/>
              <a:t>Mentoring New Members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088369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457200"/>
            <a:ext cx="7772400" cy="1470025"/>
          </a:xfrm>
        </p:spPr>
        <p:txBody>
          <a:bodyPr/>
          <a:lstStyle/>
          <a:p>
            <a:r>
              <a:rPr lang="en-US" dirty="0"/>
              <a:t>Mentoring a Pathway to Leadership</a:t>
            </a:r>
          </a:p>
        </p:txBody>
      </p:sp>
      <p:grpSp>
        <p:nvGrpSpPr>
          <p:cNvPr id="11" name="Group 10">
            <a:extLst>
              <a:ext uri="{FF2B5EF4-FFF2-40B4-BE49-F238E27FC236}">
                <a16:creationId xmlns:a16="http://schemas.microsoft.com/office/drawing/2014/main" id="{1B4FE356-36F4-FC53-82FF-F2CBF3869107}"/>
              </a:ext>
            </a:extLst>
          </p:cNvPr>
          <p:cNvGrpSpPr/>
          <p:nvPr/>
        </p:nvGrpSpPr>
        <p:grpSpPr>
          <a:xfrm>
            <a:off x="921240" y="2438400"/>
            <a:ext cx="7301520" cy="3000600"/>
            <a:chOff x="1066680" y="1676520"/>
            <a:chExt cx="7301520" cy="3000600"/>
          </a:xfrm>
        </p:grpSpPr>
        <p:sp>
          <p:nvSpPr>
            <p:cNvPr id="3" name="Rectangle 6">
              <a:extLst>
                <a:ext uri="{FF2B5EF4-FFF2-40B4-BE49-F238E27FC236}">
                  <a16:creationId xmlns:a16="http://schemas.microsoft.com/office/drawing/2014/main" id="{484130DA-61FB-1E16-4439-AD69161CCABB}"/>
                </a:ext>
              </a:extLst>
            </p:cNvPr>
            <p:cNvSpPr/>
            <p:nvPr/>
          </p:nvSpPr>
          <p:spPr>
            <a:xfrm>
              <a:off x="1066680" y="3505320"/>
              <a:ext cx="2742840" cy="609120"/>
            </a:xfrm>
            <a:prstGeom prst="rect">
              <a:avLst/>
            </a:prstGeom>
            <a:solidFill>
              <a:srgbClr val="FF9900"/>
            </a:solidFill>
            <a:ln>
              <a:solidFill>
                <a:srgbClr val="BC7100"/>
              </a:solidFill>
              <a:round/>
            </a:ln>
          </p:spPr>
          <p:style>
            <a:lnRef idx="2">
              <a:schemeClr val="accent1">
                <a:shade val="50000"/>
              </a:schemeClr>
            </a:lnRef>
            <a:fillRef idx="1">
              <a:schemeClr val="accent1"/>
            </a:fillRef>
            <a:effectRef idx="0">
              <a:schemeClr val="accent1"/>
            </a:effectRef>
            <a:fontRef idx="minor"/>
          </p:style>
        </p:sp>
        <p:sp>
          <p:nvSpPr>
            <p:cNvPr id="4" name="Rectangle 7">
              <a:extLst>
                <a:ext uri="{FF2B5EF4-FFF2-40B4-BE49-F238E27FC236}">
                  <a16:creationId xmlns:a16="http://schemas.microsoft.com/office/drawing/2014/main" id="{055A473B-7FD1-9821-518C-36D61D98A2AC}"/>
                </a:ext>
              </a:extLst>
            </p:cNvPr>
            <p:cNvSpPr/>
            <p:nvPr/>
          </p:nvSpPr>
          <p:spPr>
            <a:xfrm>
              <a:off x="2629080" y="2911320"/>
              <a:ext cx="2361960" cy="609120"/>
            </a:xfrm>
            <a:prstGeom prst="rect">
              <a:avLst/>
            </a:prstGeom>
            <a:solidFill>
              <a:srgbClr val="FF9900"/>
            </a:solidFill>
            <a:ln>
              <a:solidFill>
                <a:srgbClr val="BC71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2400" b="0" strike="noStrike" spc="-1">
                  <a:solidFill>
                    <a:srgbClr val="0000FF"/>
                  </a:solidFill>
                  <a:latin typeface="Arial"/>
                </a:rPr>
                <a:t>MENTOR</a:t>
              </a:r>
              <a:endParaRPr lang="en-US" sz="2400" b="0" strike="noStrike" spc="-1">
                <a:latin typeface="Arial"/>
              </a:endParaRPr>
            </a:p>
          </p:txBody>
        </p:sp>
        <p:sp>
          <p:nvSpPr>
            <p:cNvPr id="5" name="Rectangle 8">
              <a:extLst>
                <a:ext uri="{FF2B5EF4-FFF2-40B4-BE49-F238E27FC236}">
                  <a16:creationId xmlns:a16="http://schemas.microsoft.com/office/drawing/2014/main" id="{916B3701-B6EA-1988-6D09-07901250F462}"/>
                </a:ext>
              </a:extLst>
            </p:cNvPr>
            <p:cNvSpPr/>
            <p:nvPr/>
          </p:nvSpPr>
          <p:spPr>
            <a:xfrm>
              <a:off x="4038480" y="2286000"/>
              <a:ext cx="2514240" cy="609120"/>
            </a:xfrm>
            <a:prstGeom prst="rect">
              <a:avLst/>
            </a:prstGeom>
            <a:solidFill>
              <a:srgbClr val="FF9900"/>
            </a:solidFill>
            <a:ln>
              <a:solidFill>
                <a:srgbClr val="BC71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2400" b="0" strike="noStrike" spc="-1" dirty="0">
                  <a:solidFill>
                    <a:srgbClr val="0000FF"/>
                  </a:solidFill>
                  <a:latin typeface="Arial"/>
                </a:rPr>
                <a:t>RETENTION</a:t>
              </a:r>
              <a:endParaRPr lang="en-US" sz="2400" b="0" strike="noStrike" spc="-1" dirty="0">
                <a:latin typeface="Arial"/>
              </a:endParaRPr>
            </a:p>
          </p:txBody>
        </p:sp>
        <p:sp>
          <p:nvSpPr>
            <p:cNvPr id="6" name="Rectangle 9">
              <a:extLst>
                <a:ext uri="{FF2B5EF4-FFF2-40B4-BE49-F238E27FC236}">
                  <a16:creationId xmlns:a16="http://schemas.microsoft.com/office/drawing/2014/main" id="{6C12D901-BDF6-929C-94F9-BC4FA727FCA4}"/>
                </a:ext>
              </a:extLst>
            </p:cNvPr>
            <p:cNvSpPr/>
            <p:nvPr/>
          </p:nvSpPr>
          <p:spPr>
            <a:xfrm>
              <a:off x="5558040" y="1676520"/>
              <a:ext cx="2366640" cy="609120"/>
            </a:xfrm>
            <a:prstGeom prst="rect">
              <a:avLst/>
            </a:prstGeom>
            <a:solidFill>
              <a:srgbClr val="FF9900"/>
            </a:solidFill>
            <a:ln>
              <a:solidFill>
                <a:srgbClr val="BC71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2400" b="0" strike="noStrike" spc="-1" dirty="0">
                  <a:solidFill>
                    <a:srgbClr val="0000FF"/>
                  </a:solidFill>
                  <a:latin typeface="Arial"/>
                </a:rPr>
                <a:t>INVOLVEMENT</a:t>
              </a:r>
              <a:endParaRPr lang="en-US" sz="2400" b="0" strike="noStrike" spc="-1" dirty="0">
                <a:latin typeface="Arial"/>
              </a:endParaRPr>
            </a:p>
          </p:txBody>
        </p:sp>
        <p:sp>
          <p:nvSpPr>
            <p:cNvPr id="8" name="Right Arrow 12">
              <a:extLst>
                <a:ext uri="{FF2B5EF4-FFF2-40B4-BE49-F238E27FC236}">
                  <a16:creationId xmlns:a16="http://schemas.microsoft.com/office/drawing/2014/main" id="{FB331FCE-5614-28FD-C620-F3A107A1714F}"/>
                </a:ext>
              </a:extLst>
            </p:cNvPr>
            <p:cNvSpPr/>
            <p:nvPr/>
          </p:nvSpPr>
          <p:spPr>
            <a:xfrm rot="20297400">
              <a:off x="1284480" y="3798360"/>
              <a:ext cx="7083720" cy="878760"/>
            </a:xfrm>
            <a:prstGeom prst="rightArrow">
              <a:avLst>
                <a:gd name="adj1" fmla="val 50000"/>
                <a:gd name="adj2" fmla="val 50000"/>
              </a:avLst>
            </a:prstGeom>
            <a:solidFill>
              <a:srgbClr val="00FFFF"/>
            </a:solidFill>
            <a:ln>
              <a:solidFill>
                <a:srgbClr val="00BCBC"/>
              </a:solidFill>
              <a:round/>
            </a:ln>
          </p:spPr>
          <p:style>
            <a:lnRef idx="2">
              <a:schemeClr val="accent2">
                <a:shade val="50000"/>
              </a:schemeClr>
            </a:lnRef>
            <a:fillRef idx="1">
              <a:schemeClr val="accent2"/>
            </a:fillRef>
            <a:effectRef idx="0">
              <a:schemeClr val="accent2"/>
            </a:effectRef>
            <a:fontRef idx="minor"/>
          </p:style>
          <p:txBody>
            <a:bodyPr/>
            <a:lstStyle/>
            <a:p>
              <a:endParaRPr lang="en-US" dirty="0"/>
            </a:p>
          </p:txBody>
        </p:sp>
        <p:sp>
          <p:nvSpPr>
            <p:cNvPr id="9" name="TextBox 10">
              <a:extLst>
                <a:ext uri="{FF2B5EF4-FFF2-40B4-BE49-F238E27FC236}">
                  <a16:creationId xmlns:a16="http://schemas.microsoft.com/office/drawing/2014/main" id="{B7DA7E28-DA16-1425-0212-0D716BA67A72}"/>
                </a:ext>
              </a:extLst>
            </p:cNvPr>
            <p:cNvSpPr/>
            <p:nvPr/>
          </p:nvSpPr>
          <p:spPr>
            <a:xfrm>
              <a:off x="1656360" y="3581280"/>
              <a:ext cx="15998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0" strike="noStrike" spc="-1" dirty="0">
                  <a:solidFill>
                    <a:srgbClr val="0000FF"/>
                  </a:solidFill>
                  <a:latin typeface="Arial"/>
                </a:rPr>
                <a:t>RECRUIT</a:t>
              </a:r>
              <a:endParaRPr lang="en-US" sz="2400" b="0" strike="noStrike" spc="-1" dirty="0">
                <a:latin typeface="Arial"/>
              </a:endParaRPr>
            </a:p>
          </p:txBody>
        </p:sp>
      </p:grpSp>
      <p:sp>
        <p:nvSpPr>
          <p:cNvPr id="10" name="TextBox 13">
            <a:extLst>
              <a:ext uri="{FF2B5EF4-FFF2-40B4-BE49-F238E27FC236}">
                <a16:creationId xmlns:a16="http://schemas.microsoft.com/office/drawing/2014/main" id="{693DF05A-9415-32F8-04EF-C6048B23D2CB}"/>
              </a:ext>
            </a:extLst>
          </p:cNvPr>
          <p:cNvSpPr/>
          <p:nvPr/>
        </p:nvSpPr>
        <p:spPr>
          <a:xfrm rot="20310000">
            <a:off x="2336822" y="4712247"/>
            <a:ext cx="457164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0" strike="noStrike" spc="-1" dirty="0">
                <a:solidFill>
                  <a:srgbClr val="0000FF"/>
                </a:solidFill>
                <a:latin typeface="Arial"/>
              </a:rPr>
              <a:t>PATHWAY TO LEADERSHIP</a:t>
            </a:r>
            <a:endParaRPr lang="en-US" sz="2400" b="0" strike="noStrike" spc="-1" dirty="0">
              <a:latin typeface="Arial"/>
            </a:endParaRPr>
          </a:p>
        </p:txBody>
      </p:sp>
    </p:spTree>
    <p:extLst>
      <p:ext uri="{BB962C8B-B14F-4D97-AF65-F5344CB8AC3E}">
        <p14:creationId xmlns:p14="http://schemas.microsoft.com/office/powerpoint/2010/main" val="1403504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457200"/>
            <a:ext cx="7772400" cy="1470025"/>
          </a:xfrm>
        </p:spPr>
        <p:txBody>
          <a:bodyPr/>
          <a:lstStyle/>
          <a:p>
            <a:r>
              <a:rPr lang="en-US" dirty="0"/>
              <a:t>Mentoring New Members</a:t>
            </a:r>
            <a:br>
              <a:rPr lang="en-US" dirty="0"/>
            </a:br>
            <a:r>
              <a:rPr lang="en-US" dirty="0"/>
              <a:t>by Communicating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066800" y="2438400"/>
            <a:ext cx="7772400" cy="2831544"/>
          </a:xfrm>
          <a:prstGeom prst="rect">
            <a:avLst/>
          </a:prstGeom>
          <a:noFill/>
        </p:spPr>
        <p:txBody>
          <a:bodyPr wrap="square">
            <a:spAutoFit/>
          </a:bodyPr>
          <a:lstStyle/>
          <a:p>
            <a:pPr algn="ctr">
              <a:lnSpc>
                <a:spcPct val="100000"/>
              </a:lnSpc>
              <a:spcBef>
                <a:spcPts val="561"/>
              </a:spcBef>
              <a:tabLst>
                <a:tab pos="0" algn="l"/>
              </a:tabLst>
            </a:pPr>
            <a:r>
              <a:rPr lang="en-US" sz="3600" b="1" i="1" strike="noStrike" spc="-1" dirty="0">
                <a:solidFill>
                  <a:schemeClr val="accent6"/>
                </a:solidFill>
                <a:latin typeface="Calibri" panose="020F0502020204030204" pitchFamily="34" charset="0"/>
                <a:cs typeface="Calibri" panose="020F0502020204030204" pitchFamily="34" charset="0"/>
              </a:rPr>
              <a:t>Why Mentor?</a:t>
            </a:r>
          </a:p>
          <a:p>
            <a:pPr algn="ctr">
              <a:lnSpc>
                <a:spcPct val="100000"/>
              </a:lnSpc>
              <a:spcBef>
                <a:spcPts val="561"/>
              </a:spcBef>
              <a:tabLst>
                <a:tab pos="0" algn="l"/>
              </a:tabLst>
            </a:pPr>
            <a:endParaRPr lang="en-US" sz="3600" b="1" i="1" strike="noStrike" spc="-1" dirty="0">
              <a:solidFill>
                <a:schemeClr val="accent6"/>
              </a:solidFill>
              <a:latin typeface="Calibri" panose="020F0502020204030204" pitchFamily="34" charset="0"/>
              <a:cs typeface="Calibri" panose="020F0502020204030204" pitchFamily="34" charset="0"/>
            </a:endParaRPr>
          </a:p>
          <a:p>
            <a:pPr algn="ctr">
              <a:lnSpc>
                <a:spcPct val="100000"/>
              </a:lnSpc>
              <a:spcBef>
                <a:spcPts val="561"/>
              </a:spcBef>
              <a:tabLst>
                <a:tab pos="0" algn="l"/>
              </a:tabLst>
            </a:pPr>
            <a:r>
              <a:rPr lang="en-US" sz="3200" b="1" strike="noStrike" spc="-1" dirty="0">
                <a:latin typeface="Calibri" panose="020F0502020204030204" pitchFamily="34" charset="0"/>
                <a:cs typeface="Calibri" panose="020F0502020204030204" pitchFamily="34" charset="0"/>
              </a:rPr>
              <a:t>New Members are frequently lost in the MORASS</a:t>
            </a:r>
            <a:r>
              <a:rPr lang="en-US" sz="3200" spc="-1" dirty="0">
                <a:latin typeface="Calibri" panose="020F0502020204030204" pitchFamily="34" charset="0"/>
                <a:cs typeface="Calibri" panose="020F0502020204030204" pitchFamily="34" charset="0"/>
              </a:rPr>
              <a:t> </a:t>
            </a:r>
            <a:r>
              <a:rPr lang="en-US" sz="3200" b="1" strike="noStrike" spc="-1" dirty="0">
                <a:latin typeface="Calibri" panose="020F0502020204030204" pitchFamily="34" charset="0"/>
                <a:cs typeface="Calibri" panose="020F0502020204030204" pitchFamily="34" charset="0"/>
              </a:rPr>
              <a:t>of Policies, Procedures, Processes and Acronyms.</a:t>
            </a:r>
            <a:endParaRPr lang="en-US" sz="3200" b="0" strike="noStrike" spc="-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9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457200"/>
            <a:ext cx="7772400" cy="1470025"/>
          </a:xfrm>
        </p:spPr>
        <p:txBody>
          <a:bodyPr/>
          <a:lstStyle/>
          <a:p>
            <a:r>
              <a:rPr lang="en-US" dirty="0"/>
              <a:t>Mentoring New Members</a:t>
            </a:r>
            <a:br>
              <a:rPr lang="en-US" dirty="0"/>
            </a:br>
            <a:r>
              <a:rPr lang="en-US" dirty="0"/>
              <a:t>by Communicating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2209800"/>
            <a:ext cx="7772400" cy="4001095"/>
          </a:xfrm>
          <a:prstGeom prst="rect">
            <a:avLst/>
          </a:prstGeom>
          <a:noFill/>
        </p:spPr>
        <p:txBody>
          <a:bodyPr wrap="square">
            <a:spAutoFit/>
          </a:bodyPr>
          <a:lstStyle/>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Guiding, coaching, supporting.</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Showing an interest—being there.</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Share Information, knowledge and skills.</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Develop a PLAN.</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Setting Goals.</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Monitor progress.</a:t>
            </a:r>
            <a:endParaRPr lang="en-US" sz="3200" b="0" strike="noStrike" spc="-1" dirty="0">
              <a:latin typeface="Calibri" panose="020F0502020204030204" pitchFamily="34" charset="0"/>
              <a:cs typeface="Calibri" panose="020F0502020204030204" pitchFamily="34" charset="0"/>
            </a:endParaRPr>
          </a:p>
          <a:p>
            <a:pPr marL="461880" indent="-461520">
              <a:lnSpc>
                <a:spcPct val="100000"/>
              </a:lnSpc>
              <a:spcBef>
                <a:spcPts val="561"/>
              </a:spcBef>
              <a:buSzPct val="100000"/>
              <a:buFont typeface="Arial" panose="020B0604020202020204" pitchFamily="34" charset="0"/>
              <a:buChar char="•"/>
            </a:pPr>
            <a:r>
              <a:rPr lang="en-US" sz="3200" b="1" strike="noStrike" spc="-1" dirty="0">
                <a:latin typeface="Calibri" panose="020F0502020204030204" pitchFamily="34" charset="0"/>
                <a:cs typeface="Calibri" panose="020F0502020204030204" pitchFamily="34" charset="0"/>
              </a:rPr>
              <a:t>Giving Feedback.</a:t>
            </a:r>
            <a:endParaRPr lang="en-US" sz="3200" b="0" strike="noStrike" spc="-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1589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457200"/>
            <a:ext cx="7772400" cy="1470025"/>
          </a:xfrm>
        </p:spPr>
        <p:txBody>
          <a:bodyPr/>
          <a:lstStyle/>
          <a:p>
            <a:r>
              <a:rPr lang="en-US" dirty="0"/>
              <a:t>Mentoring New Members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2209800"/>
            <a:ext cx="7772400" cy="1785104"/>
          </a:xfrm>
          <a:prstGeom prst="rect">
            <a:avLst/>
          </a:prstGeom>
          <a:noFill/>
        </p:spPr>
        <p:txBody>
          <a:bodyPr wrap="square">
            <a:spAutoFit/>
          </a:bodyPr>
          <a:lstStyle/>
          <a:p>
            <a:pPr marL="360" algn="ctr">
              <a:spcBef>
                <a:spcPts val="561"/>
              </a:spcBef>
              <a:buSzPct val="100000"/>
            </a:pPr>
            <a:r>
              <a:rPr lang="en-US" sz="3200" spc="-1" dirty="0">
                <a:latin typeface="Calibri" panose="020F0502020204030204" pitchFamily="34" charset="0"/>
                <a:cs typeface="Calibri" panose="020F0502020204030204" pitchFamily="34" charset="0"/>
              </a:rPr>
              <a:t>FSO- Member Training (MT) …To Do:</a:t>
            </a:r>
            <a:endParaRPr lang="en-US" sz="3200" strike="noStrike" spc="-1" dirty="0">
              <a:latin typeface="Calibri" panose="020F0502020204030204" pitchFamily="34" charset="0"/>
              <a:cs typeface="Calibri" panose="020F0502020204030204" pitchFamily="34" charset="0"/>
            </a:endParaRPr>
          </a:p>
          <a:p>
            <a:pPr marL="461880" indent="-461520" algn="ctr">
              <a:lnSpc>
                <a:spcPct val="100000"/>
              </a:lnSpc>
              <a:spcBef>
                <a:spcPts val="561"/>
              </a:spcBef>
              <a:buSzPct val="100000"/>
              <a:buFont typeface="Arial" panose="020B0604020202020204" pitchFamily="34" charset="0"/>
              <a:buChar char="•"/>
            </a:pPr>
            <a:endParaRPr lang="en-US" sz="3200" b="1" i="1" spc="-1" dirty="0">
              <a:latin typeface="Calibri" panose="020F0502020204030204" pitchFamily="34" charset="0"/>
              <a:cs typeface="Calibri" panose="020F0502020204030204" pitchFamily="34" charset="0"/>
            </a:endParaRPr>
          </a:p>
          <a:p>
            <a:pPr marL="360" algn="ctr">
              <a:lnSpc>
                <a:spcPct val="100000"/>
              </a:lnSpc>
              <a:spcBef>
                <a:spcPts val="561"/>
              </a:spcBef>
              <a:buSzPct val="100000"/>
            </a:pPr>
            <a:r>
              <a:rPr lang="en-US" sz="3600" b="1" strike="noStrike" spc="-1" dirty="0">
                <a:solidFill>
                  <a:schemeClr val="accent6"/>
                </a:solidFill>
                <a:latin typeface="Calibri" panose="020F0502020204030204" pitchFamily="34" charset="0"/>
                <a:cs typeface="Calibri" panose="020F0502020204030204" pitchFamily="34" charset="0"/>
              </a:rPr>
              <a:t>APPOINT  Mentor(s) to New Members </a:t>
            </a:r>
            <a:endParaRPr lang="en-US" sz="3600" b="0" strike="noStrike" spc="-1"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562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721895"/>
            <a:ext cx="7886700" cy="1129445"/>
          </a:xfrm>
        </p:spPr>
        <p:txBody>
          <a:bodyPr/>
          <a:lstStyle/>
          <a:p>
            <a:r>
              <a:rPr lang="en-US" dirty="0"/>
              <a:t>Member Training</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5849589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Core Training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401205"/>
          </a:xfrm>
          <a:prstGeom prst="rect">
            <a:avLst/>
          </a:prstGeom>
          <a:noFill/>
        </p:spPr>
        <p:txBody>
          <a:bodyPr wrap="square">
            <a:spAutoFit/>
          </a:bodyPr>
          <a:lstStyle/>
          <a:p>
            <a:pPr algn="ctr">
              <a:lnSpc>
                <a:spcPct val="100000"/>
              </a:lnSpc>
              <a:tabLst>
                <a:tab pos="0" algn="l"/>
              </a:tabLst>
            </a:pPr>
            <a:r>
              <a:rPr lang="en-US" sz="2800" b="1" strike="noStrike" spc="-1" dirty="0">
                <a:solidFill>
                  <a:schemeClr val="accent6"/>
                </a:solidFill>
                <a:latin typeface="Calibri" panose="020F0502020204030204" pitchFamily="34" charset="0"/>
                <a:cs typeface="Calibri" panose="020F0502020204030204" pitchFamily="34" charset="0"/>
              </a:rPr>
              <a:t>MANDATORY TRAINING (Once every 5 years)</a:t>
            </a:r>
          </a:p>
          <a:p>
            <a:pPr>
              <a:lnSpc>
                <a:spcPct val="100000"/>
              </a:lnSpc>
              <a:tabLst>
                <a:tab pos="0" algn="l"/>
              </a:tabLst>
            </a:pPr>
            <a:r>
              <a:rPr lang="en-US" sz="2800" strike="noStrike" spc="-1" dirty="0">
                <a:latin typeface="Calibri" panose="020F0502020204030204" pitchFamily="34" charset="0"/>
                <a:cs typeface="Calibri" panose="020F0502020204030204" pitchFamily="34" charset="0"/>
              </a:rPr>
              <a:t>Required to be performed by all Auxiliarists during their first year of enrollment and then once every five years thereafter: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Suicide Prevention.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Security Education &amp; Training Awareness.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Privacy Awareness.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Prevention of Sexual Harassment.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Sexual Assault Prevention. </a:t>
            </a:r>
          </a:p>
          <a:p>
            <a:pPr marL="1428750" lvl="2" indent="-514350">
              <a:buAutoNum type="arabicParenBoth"/>
              <a:tabLst>
                <a:tab pos="0" algn="l"/>
              </a:tabLst>
            </a:pPr>
            <a:r>
              <a:rPr lang="en-US" sz="2800" strike="noStrike" spc="-1" dirty="0">
                <a:latin typeface="Calibri" panose="020F0502020204030204" pitchFamily="34" charset="0"/>
                <a:cs typeface="Calibri" panose="020F0502020204030204" pitchFamily="34" charset="0"/>
              </a:rPr>
              <a:t>Civil Rights Awareness</a:t>
            </a: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63664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Core Training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3108543"/>
          </a:xfrm>
          <a:prstGeom prst="rect">
            <a:avLst/>
          </a:prstGeom>
          <a:noFill/>
        </p:spPr>
        <p:txBody>
          <a:bodyPr wrap="square">
            <a:spAutoFit/>
          </a:bodyPr>
          <a:lstStyle/>
          <a:p>
            <a:pPr>
              <a:lnSpc>
                <a:spcPct val="100000"/>
              </a:lnSpc>
              <a:tabLst>
                <a:tab pos="0" algn="l"/>
              </a:tabLst>
            </a:pPr>
            <a:r>
              <a:rPr lang="en-US" sz="2800" b="1" strike="noStrike" spc="-1" dirty="0">
                <a:latin typeface="Calibri" panose="020F0502020204030204" pitchFamily="34" charset="0"/>
                <a:cs typeface="Calibri" panose="020F0502020204030204" pitchFamily="34" charset="0"/>
              </a:rPr>
              <a:t>MANDATORY TRAINING </a:t>
            </a:r>
          </a:p>
          <a:p>
            <a:pPr>
              <a:lnSpc>
                <a:spcPct val="100000"/>
              </a:lnSpc>
              <a:tabLst>
                <a:tab pos="0" algn="l"/>
              </a:tabLst>
            </a:pPr>
            <a:r>
              <a:rPr lang="en-US" sz="2800" strike="noStrike" spc="-1" dirty="0">
                <a:latin typeface="Calibri" panose="020F0502020204030204" pitchFamily="34" charset="0"/>
                <a:cs typeface="Calibri" panose="020F0502020204030204" pitchFamily="34" charset="0"/>
              </a:rPr>
              <a:t>Required to be performed only </a:t>
            </a:r>
            <a:r>
              <a:rPr lang="en-US" sz="2800" u="sng" strike="noStrike" spc="-1" dirty="0">
                <a:latin typeface="Calibri" panose="020F0502020204030204" pitchFamily="34" charset="0"/>
                <a:cs typeface="Calibri" panose="020F0502020204030204" pitchFamily="34" charset="0"/>
              </a:rPr>
              <a:t>once</a:t>
            </a:r>
            <a:r>
              <a:rPr lang="en-US" sz="2800" strike="noStrike" spc="-1" dirty="0">
                <a:latin typeface="Calibri" panose="020F0502020204030204" pitchFamily="34" charset="0"/>
                <a:cs typeface="Calibri" panose="020F0502020204030204" pitchFamily="34" charset="0"/>
              </a:rPr>
              <a:t> by all Auxiliarists (new members during their first year of enrollment): </a:t>
            </a:r>
          </a:p>
          <a:p>
            <a:pPr marL="514350" indent="-514350">
              <a:lnSpc>
                <a:spcPct val="100000"/>
              </a:lnSpc>
              <a:buAutoNum type="arabicParenBoth"/>
              <a:tabLst>
                <a:tab pos="0" algn="l"/>
              </a:tabLst>
            </a:pPr>
            <a:r>
              <a:rPr lang="en-US" sz="2800" strike="noStrike" spc="-1" dirty="0">
                <a:latin typeface="Calibri" panose="020F0502020204030204" pitchFamily="34" charset="0"/>
                <a:cs typeface="Calibri" panose="020F0502020204030204" pitchFamily="34" charset="0"/>
              </a:rPr>
              <a:t>Introduction to Risk Management</a:t>
            </a:r>
          </a:p>
          <a:p>
            <a:pPr marL="514350" indent="-514350">
              <a:lnSpc>
                <a:spcPct val="100000"/>
              </a:lnSpc>
              <a:buAutoNum type="arabicParenBoth"/>
              <a:tabLst>
                <a:tab pos="0" algn="l"/>
              </a:tabLst>
            </a:pPr>
            <a:r>
              <a:rPr lang="en-US" sz="2800" strike="noStrike" spc="-1" dirty="0">
                <a:latin typeface="Calibri" panose="020F0502020204030204" pitchFamily="34" charset="0"/>
                <a:cs typeface="Calibri" panose="020F0502020204030204" pitchFamily="34" charset="0"/>
              </a:rPr>
              <a:t>Ethics Training </a:t>
            </a:r>
          </a:p>
          <a:p>
            <a:pPr marL="514350" indent="-514350">
              <a:lnSpc>
                <a:spcPct val="100000"/>
              </a:lnSpc>
              <a:buAutoNum type="arabicParenBoth"/>
              <a:tabLst>
                <a:tab pos="0" algn="l"/>
              </a:tabLst>
            </a:pPr>
            <a:r>
              <a:rPr lang="en-US" sz="2800" strike="noStrike" spc="-1" dirty="0">
                <a:latin typeface="Calibri" panose="020F0502020204030204" pitchFamily="34" charset="0"/>
                <a:cs typeface="Calibri" panose="020F0502020204030204" pitchFamily="34" charset="0"/>
              </a:rPr>
              <a:t>Influenza Training. </a:t>
            </a: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719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11</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90600" y="4495800"/>
            <a:ext cx="7467600" cy="1747838"/>
          </a:xfrm>
          <a:prstGeom prst="rect">
            <a:avLst/>
          </a:prstGeom>
          <a:noFill/>
          <a:ln>
            <a:noFill/>
          </a:ln>
          <a:effectLst/>
        </p:spPr>
        <p:txBody>
          <a:bodyPr/>
          <a:lstStyle/>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Two hours later, the BM2 comes back to inspect the work.  He askes each SN the same question:</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2858059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Core Training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308872"/>
          </a:xfrm>
          <a:prstGeom prst="rect">
            <a:avLst/>
          </a:prstGeom>
          <a:noFill/>
        </p:spPr>
        <p:txBody>
          <a:bodyPr wrap="square">
            <a:spAutoFit/>
          </a:bodyPr>
          <a:lstStyle/>
          <a:p>
            <a:pPr algn="ctr">
              <a:lnSpc>
                <a:spcPct val="100000"/>
              </a:lnSpc>
              <a:tabLst>
                <a:tab pos="0" algn="l"/>
              </a:tabLst>
            </a:pPr>
            <a:r>
              <a:rPr lang="en-US" sz="2800" b="1" i="1" strike="noStrike" spc="-1" dirty="0">
                <a:latin typeface="Arial Black"/>
              </a:rPr>
              <a:t>Remember…..</a:t>
            </a:r>
            <a:endParaRPr lang="en-US" sz="2800" b="0" strike="noStrike" spc="-1" dirty="0">
              <a:latin typeface="Arial"/>
            </a:endParaRPr>
          </a:p>
          <a:p>
            <a:pPr algn="ctr">
              <a:lnSpc>
                <a:spcPct val="100000"/>
              </a:lnSpc>
              <a:tabLst>
                <a:tab pos="0" algn="l"/>
              </a:tabLst>
            </a:pPr>
            <a:r>
              <a:rPr lang="en-US" sz="2800" b="1" strike="noStrike" spc="-1" dirty="0">
                <a:latin typeface="Arial Black"/>
              </a:rPr>
              <a:t>If CORE training is not completed which require renewals every 5 years,  </a:t>
            </a:r>
            <a:r>
              <a:rPr lang="en-US" sz="2800" b="1" strike="noStrike" spc="-1" dirty="0">
                <a:solidFill>
                  <a:schemeClr val="accent6"/>
                </a:solidFill>
                <a:latin typeface="Arial Black"/>
              </a:rPr>
              <a:t>members go REYR in ALL quals and hence, cannot be Assigned to Duty.</a:t>
            </a:r>
          </a:p>
          <a:p>
            <a:pPr algn="ctr">
              <a:lnSpc>
                <a:spcPct val="100000"/>
              </a:lnSpc>
              <a:tabLst>
                <a:tab pos="0" algn="l"/>
              </a:tabLst>
            </a:pPr>
            <a:endParaRPr lang="en-US" sz="2800" b="0" strike="noStrike" spc="-1" dirty="0">
              <a:latin typeface="Arial"/>
            </a:endParaRPr>
          </a:p>
          <a:p>
            <a:pPr marL="565200" indent="-457200">
              <a:spcBef>
                <a:spcPts val="641"/>
              </a:spcBef>
              <a:buClr>
                <a:schemeClr val="tx1"/>
              </a:buClr>
              <a:buSzPct val="45000"/>
              <a:buFont typeface="Arial" panose="020B0604020202020204" pitchFamily="34" charset="0"/>
              <a:buChar char="•"/>
            </a:pPr>
            <a:r>
              <a:rPr lang="en-US" strike="noStrike" spc="-1" dirty="0">
                <a:latin typeface="Calibri" panose="020F0502020204030204" pitchFamily="34" charset="0"/>
                <a:cs typeface="Calibri" panose="020F0502020204030204" pitchFamily="34" charset="0"/>
              </a:rPr>
              <a:t>A member can not hold elected or</a:t>
            </a:r>
            <a:r>
              <a:rPr lang="en-US" spc="-1" dirty="0">
                <a:solidFill>
                  <a:srgbClr val="FFFFFF"/>
                </a:solidFill>
                <a:latin typeface="Calibri" panose="020F0502020204030204" pitchFamily="34" charset="0"/>
                <a:cs typeface="Calibri" panose="020F0502020204030204" pitchFamily="34" charset="0"/>
              </a:rPr>
              <a:t> </a:t>
            </a:r>
            <a:r>
              <a:rPr lang="en-US" b="0" strike="noStrike" spc="-1" dirty="0">
                <a:latin typeface="Calibri" panose="020F0502020204030204" pitchFamily="34" charset="0"/>
                <a:cs typeface="Calibri" panose="020F0502020204030204" pitchFamily="34" charset="0"/>
              </a:rPr>
              <a:t>appointed office. </a:t>
            </a:r>
          </a:p>
          <a:p>
            <a:pPr marL="565200" indent="-457200">
              <a:spcBef>
                <a:spcPts val="641"/>
              </a:spcBef>
              <a:buClr>
                <a:schemeClr val="tx1"/>
              </a:buClr>
              <a:buSzPct val="45000"/>
              <a:buFont typeface="Arial" panose="020B0604020202020204" pitchFamily="34" charset="0"/>
              <a:buChar char="•"/>
            </a:pPr>
            <a:r>
              <a:rPr lang="en-US" b="0" strike="noStrike" spc="-1" dirty="0">
                <a:latin typeface="Calibri" panose="020F0502020204030204" pitchFamily="34" charset="0"/>
                <a:cs typeface="Calibri" panose="020F0502020204030204" pitchFamily="34" charset="0"/>
              </a:rPr>
              <a:t>A member will not receive awards, orders, or receive travel or fuel reimbursement without CORE Training and </a:t>
            </a:r>
            <a:r>
              <a:rPr lang="en-US" spc="-1" dirty="0">
                <a:latin typeface="Calibri" panose="020F0502020204030204" pitchFamily="34" charset="0"/>
                <a:cs typeface="Calibri" panose="020F0502020204030204" pitchFamily="34" charset="0"/>
              </a:rPr>
              <a:t>I</a:t>
            </a:r>
            <a:r>
              <a:rPr lang="en-US" b="0" strike="noStrike" spc="-1" dirty="0">
                <a:latin typeface="Calibri" panose="020F0502020204030204" pitchFamily="34" charset="0"/>
                <a:cs typeface="Calibri" panose="020F0502020204030204" pitchFamily="34" charset="0"/>
              </a:rPr>
              <a:t>ntro to Risk Management course.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84795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Member Training</a:t>
            </a:r>
          </a:p>
        </p:txBody>
      </p:sp>
      <p:sp>
        <p:nvSpPr>
          <p:cNvPr id="7" name="TextBox 6">
            <a:extLst>
              <a:ext uri="{FF2B5EF4-FFF2-40B4-BE49-F238E27FC236}">
                <a16:creationId xmlns:a16="http://schemas.microsoft.com/office/drawing/2014/main" id="{ABA66B7A-4B3C-8357-1292-76B69B032BB0}"/>
              </a:ext>
            </a:extLst>
          </p:cNvPr>
          <p:cNvSpPr txBox="1"/>
          <p:nvPr/>
        </p:nvSpPr>
        <p:spPr>
          <a:xfrm>
            <a:off x="1295400" y="1143000"/>
            <a:ext cx="7772400" cy="5262979"/>
          </a:xfrm>
          <a:prstGeom prst="rect">
            <a:avLst/>
          </a:prstGeom>
          <a:noFill/>
        </p:spPr>
        <p:txBody>
          <a:bodyPr wrap="square">
            <a:spAutoFit/>
          </a:bodyPr>
          <a:lstStyle/>
          <a:p>
            <a:pPr algn="ctr">
              <a:lnSpc>
                <a:spcPct val="100000"/>
              </a:lnSpc>
              <a:tabLst>
                <a:tab pos="0" algn="l"/>
              </a:tabLst>
            </a:pPr>
            <a:r>
              <a:rPr lang="en-US" sz="2800" b="1" i="0" dirty="0">
                <a:effectLst/>
                <a:latin typeface="Calibri" panose="020F0502020204030204" pitchFamily="34" charset="0"/>
                <a:cs typeface="Calibri" panose="020F0502020204030204" pitchFamily="34" charset="0"/>
              </a:rPr>
              <a:t>FSO-MT - Member Training</a:t>
            </a:r>
            <a:r>
              <a:rPr lang="en-US" sz="2800" b="0" i="0" dirty="0">
                <a:effectLst/>
                <a:latin typeface="Calibri" panose="020F0502020204030204" pitchFamily="34" charset="0"/>
                <a:cs typeface="Calibri" panose="020F0502020204030204" pitchFamily="34" charset="0"/>
              </a:rPr>
              <a:t>:</a:t>
            </a:r>
          </a:p>
          <a:p>
            <a:pPr algn="ctr">
              <a:lnSpc>
                <a:spcPct val="100000"/>
              </a:lnSpc>
              <a:tabLst>
                <a:tab pos="0" algn="l"/>
              </a:tabLst>
            </a:pPr>
            <a:r>
              <a:rPr lang="en-US" sz="2800" b="1" dirty="0">
                <a:solidFill>
                  <a:schemeClr val="accent6"/>
                </a:solidFill>
                <a:latin typeface="Calibri" panose="020F0502020204030204" pitchFamily="34" charset="0"/>
                <a:cs typeface="Calibri" panose="020F0502020204030204" pitchFamily="34" charset="0"/>
              </a:rPr>
              <a:t>FSO-MT </a:t>
            </a:r>
            <a:r>
              <a:rPr lang="en-US" sz="2800" b="1" u="sng" dirty="0">
                <a:solidFill>
                  <a:schemeClr val="accent6"/>
                </a:solidFill>
                <a:latin typeface="Calibri" panose="020F0502020204030204" pitchFamily="34" charset="0"/>
                <a:cs typeface="Calibri" panose="020F0502020204030204" pitchFamily="34" charset="0"/>
              </a:rPr>
              <a:t>must</a:t>
            </a:r>
            <a:r>
              <a:rPr lang="en-US" sz="2800" b="1" dirty="0">
                <a:solidFill>
                  <a:schemeClr val="accent6"/>
                </a:solidFill>
                <a:latin typeface="Calibri" panose="020F0502020204030204" pitchFamily="34" charset="0"/>
                <a:cs typeface="Calibri" panose="020F0502020204030204" pitchFamily="34" charset="0"/>
              </a:rPr>
              <a:t> be an Aux Instructor</a:t>
            </a:r>
            <a:endParaRPr lang="en-US" sz="2800" b="1" i="0" dirty="0">
              <a:solidFill>
                <a:schemeClr val="accent6"/>
              </a:solidFill>
              <a:effectLst/>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tabLst>
                <a:tab pos="0" algn="l"/>
              </a:tabLst>
            </a:pPr>
            <a:r>
              <a:rPr lang="en-US" sz="2800" b="0" i="0" dirty="0">
                <a:effectLst/>
                <a:latin typeface="Calibri" panose="020F0502020204030204" pitchFamily="34" charset="0"/>
                <a:cs typeface="Calibri" panose="020F0502020204030204" pitchFamily="34" charset="0"/>
              </a:rPr>
              <a:t>Exercise staff responsibility and supervision over all matters pertaining to the flotilla member training program, and keep flotilla members informed of all developments in the program.</a:t>
            </a:r>
          </a:p>
          <a:p>
            <a:pPr marL="342900" indent="-342900">
              <a:lnSpc>
                <a:spcPct val="100000"/>
              </a:lnSpc>
              <a:buFont typeface="Arial" panose="020B0604020202020204" pitchFamily="34" charset="0"/>
              <a:buChar char="•"/>
              <a:tabLst>
                <a:tab pos="0" algn="l"/>
              </a:tabLst>
            </a:pPr>
            <a:r>
              <a:rPr lang="en-US" sz="2800" b="0" i="0" dirty="0">
                <a:effectLst/>
                <a:latin typeface="Calibri" panose="020F0502020204030204" pitchFamily="34" charset="0"/>
                <a:cs typeface="Calibri" panose="020F0502020204030204" pitchFamily="34" charset="0"/>
              </a:rPr>
              <a:t>Maintain close liaison with the Division Member Training Staff Officer (SO-MT) </a:t>
            </a:r>
          </a:p>
          <a:p>
            <a:pPr marL="342900" indent="-342900">
              <a:lnSpc>
                <a:spcPct val="100000"/>
              </a:lnSpc>
              <a:buFont typeface="Arial" panose="020B0604020202020204" pitchFamily="34" charset="0"/>
              <a:buChar char="•"/>
              <a:tabLst>
                <a:tab pos="0" algn="l"/>
              </a:tabLst>
            </a:pPr>
            <a:r>
              <a:rPr lang="en-US" sz="2800" dirty="0">
                <a:latin typeface="Calibri" panose="020F0502020204030204" pitchFamily="34" charset="0"/>
                <a:cs typeface="Calibri" panose="020F0502020204030204" pitchFamily="34" charset="0"/>
              </a:rPr>
              <a:t>FSO-MT is not required to conduct all of the actual training.</a:t>
            </a:r>
          </a:p>
          <a:p>
            <a:pPr marL="342900" indent="-342900">
              <a:lnSpc>
                <a:spcPct val="100000"/>
              </a:lnSpc>
              <a:buFont typeface="Arial" panose="020B0604020202020204" pitchFamily="34" charset="0"/>
              <a:buChar char="•"/>
              <a:tabLst>
                <a:tab pos="0" algn="l"/>
              </a:tabLst>
            </a:pPr>
            <a:r>
              <a:rPr lang="en-US" sz="2800" dirty="0">
                <a:latin typeface="Calibri" panose="020F0502020204030204" pitchFamily="34" charset="0"/>
                <a:cs typeface="Calibri" panose="020F0502020204030204" pitchFamily="34" charset="0"/>
              </a:rPr>
              <a:t>Coordinate with the FSO-IS to assist in maintenance of member qualification records.</a:t>
            </a:r>
          </a:p>
        </p:txBody>
      </p:sp>
    </p:spTree>
    <p:extLst>
      <p:ext uri="{BB962C8B-B14F-4D97-AF65-F5344CB8AC3E}">
        <p14:creationId xmlns:p14="http://schemas.microsoft.com/office/powerpoint/2010/main" val="31295433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1066800" y="3505200"/>
            <a:ext cx="7391400" cy="1129445"/>
          </a:xfrm>
        </p:spPr>
        <p:txBody>
          <a:bodyPr/>
          <a:lstStyle/>
          <a:p>
            <a:r>
              <a:rPr lang="en-US" dirty="0"/>
              <a:t>Awards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4619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EEFBD-765D-4CDD-2DEA-466DB2A55639}"/>
              </a:ext>
            </a:extLst>
          </p:cNvPr>
          <p:cNvPicPr>
            <a:picLocks noChangeAspect="1"/>
          </p:cNvPicPr>
          <p:nvPr/>
        </p:nvPicPr>
        <p:blipFill>
          <a:blip r:embed="rId2"/>
          <a:stretch>
            <a:fillRect/>
          </a:stretch>
        </p:blipFill>
        <p:spPr>
          <a:xfrm>
            <a:off x="3429000" y="3352800"/>
            <a:ext cx="5032717" cy="3010365"/>
          </a:xfrm>
          <a:prstGeom prst="rect">
            <a:avLst/>
          </a:prstGeom>
          <a:ln w="12700">
            <a:solidFill>
              <a:srgbClr val="C00000"/>
            </a:solidFill>
          </a:ln>
        </p:spPr>
      </p:pic>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Member Awards</a:t>
            </a:r>
          </a:p>
        </p:txBody>
      </p:sp>
      <p:pic>
        <p:nvPicPr>
          <p:cNvPr id="4" name="Picture 3">
            <a:extLst>
              <a:ext uri="{FF2B5EF4-FFF2-40B4-BE49-F238E27FC236}">
                <a16:creationId xmlns:a16="http://schemas.microsoft.com/office/drawing/2014/main" id="{8E918526-7147-318A-09E4-07396EA2BE6F}"/>
              </a:ext>
            </a:extLst>
          </p:cNvPr>
          <p:cNvPicPr>
            <a:picLocks noChangeAspect="1"/>
          </p:cNvPicPr>
          <p:nvPr/>
        </p:nvPicPr>
        <p:blipFill>
          <a:blip r:embed="rId3"/>
          <a:stretch>
            <a:fillRect/>
          </a:stretch>
        </p:blipFill>
        <p:spPr>
          <a:xfrm>
            <a:off x="1447800" y="1524000"/>
            <a:ext cx="4267200" cy="2702560"/>
          </a:xfrm>
          <a:prstGeom prst="rect">
            <a:avLst/>
          </a:prstGeom>
          <a:ln w="12700">
            <a:solidFill>
              <a:srgbClr val="C00000"/>
            </a:solidFill>
          </a:ln>
        </p:spPr>
      </p:pic>
    </p:spTree>
    <p:extLst>
      <p:ext uri="{BB962C8B-B14F-4D97-AF65-F5344CB8AC3E}">
        <p14:creationId xmlns:p14="http://schemas.microsoft.com/office/powerpoint/2010/main" val="36553561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Member Awards</a:t>
            </a:r>
          </a:p>
        </p:txBody>
      </p:sp>
      <p:sp>
        <p:nvSpPr>
          <p:cNvPr id="7" name="TextBox 6">
            <a:extLst>
              <a:ext uri="{FF2B5EF4-FFF2-40B4-BE49-F238E27FC236}">
                <a16:creationId xmlns:a16="http://schemas.microsoft.com/office/drawing/2014/main" id="{ABA66B7A-4B3C-8357-1292-76B69B032BB0}"/>
              </a:ext>
            </a:extLst>
          </p:cNvPr>
          <p:cNvSpPr txBox="1"/>
          <p:nvPr/>
        </p:nvSpPr>
        <p:spPr>
          <a:xfrm>
            <a:off x="1524000" y="1676400"/>
            <a:ext cx="7239000" cy="3970318"/>
          </a:xfrm>
          <a:prstGeom prst="rect">
            <a:avLst/>
          </a:prstGeom>
          <a:noFill/>
        </p:spPr>
        <p:txBody>
          <a:bodyPr wrap="square">
            <a:spAutoFit/>
          </a:bodyPr>
          <a:lstStyle/>
          <a:p>
            <a:pPr algn="ctr">
              <a:lnSpc>
                <a:spcPct val="100000"/>
              </a:lnSpc>
              <a:tabLst>
                <a:tab pos="0" algn="l"/>
              </a:tabLst>
            </a:pPr>
            <a:r>
              <a:rPr lang="en-US" sz="2800" b="1" i="0" dirty="0">
                <a:effectLst/>
                <a:latin typeface="Calibri" panose="020F0502020204030204" pitchFamily="34" charset="0"/>
                <a:cs typeface="Calibri" panose="020F0502020204030204" pitchFamily="34" charset="0"/>
              </a:rPr>
              <a:t>The recognition of Auxiliarists for their service through the presentation of timely and appropriate awards is essential to the success of the Auxiliary Program.</a:t>
            </a:r>
          </a:p>
          <a:p>
            <a:pPr algn="ctr">
              <a:lnSpc>
                <a:spcPct val="100000"/>
              </a:lnSpc>
              <a:tabLst>
                <a:tab pos="0" algn="l"/>
              </a:tabLst>
            </a:pPr>
            <a:endParaRPr lang="en-US" sz="2800" b="1" i="0" dirty="0">
              <a:effectLst/>
              <a:latin typeface="Calibri" panose="020F0502020204030204" pitchFamily="34" charset="0"/>
              <a:cs typeface="Calibri" panose="020F0502020204030204" pitchFamily="34" charset="0"/>
            </a:endParaRPr>
          </a:p>
          <a:p>
            <a:pPr algn="ctr">
              <a:lnSpc>
                <a:spcPct val="100000"/>
              </a:lnSpc>
              <a:tabLst>
                <a:tab pos="0" algn="l"/>
              </a:tabLst>
            </a:pPr>
            <a:r>
              <a:rPr lang="en-US" sz="2800" b="1" dirty="0">
                <a:latin typeface="Calibri" panose="020F0502020204030204" pitchFamily="34" charset="0"/>
                <a:cs typeface="Calibri" panose="020F0502020204030204" pitchFamily="34" charset="0"/>
              </a:rPr>
              <a:t>Auxiliary and US Coast Guard awards are the only “compensation” available to our members and need to be given out whenever an act or service warrant special recognition</a:t>
            </a:r>
          </a:p>
        </p:txBody>
      </p:sp>
    </p:spTree>
    <p:extLst>
      <p:ext uri="{BB962C8B-B14F-4D97-AF65-F5344CB8AC3E}">
        <p14:creationId xmlns:p14="http://schemas.microsoft.com/office/powerpoint/2010/main" val="28749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Member Awards</a:t>
            </a:r>
          </a:p>
        </p:txBody>
      </p:sp>
      <p:sp>
        <p:nvSpPr>
          <p:cNvPr id="7" name="TextBox 6">
            <a:extLst>
              <a:ext uri="{FF2B5EF4-FFF2-40B4-BE49-F238E27FC236}">
                <a16:creationId xmlns:a16="http://schemas.microsoft.com/office/drawing/2014/main" id="{ABA66B7A-4B3C-8357-1292-76B69B032BB0}"/>
              </a:ext>
            </a:extLst>
          </p:cNvPr>
          <p:cNvSpPr txBox="1"/>
          <p:nvPr/>
        </p:nvSpPr>
        <p:spPr>
          <a:xfrm>
            <a:off x="914400" y="1371600"/>
            <a:ext cx="7772400" cy="5262979"/>
          </a:xfrm>
          <a:prstGeom prst="rect">
            <a:avLst/>
          </a:prstGeom>
          <a:noFill/>
        </p:spPr>
        <p:txBody>
          <a:bodyPr wrap="square">
            <a:spAutoFit/>
          </a:bodyPr>
          <a:lstStyle/>
          <a:p>
            <a:pPr marL="457200" indent="-457200">
              <a:lnSpc>
                <a:spcPct val="100000"/>
              </a:lnSpc>
              <a:buFont typeface="Arial" panose="020B0604020202020204" pitchFamily="34" charset="0"/>
              <a:buChar char="•"/>
              <a:tabLst>
                <a:tab pos="0" algn="l"/>
              </a:tabLst>
            </a:pPr>
            <a:r>
              <a:rPr lang="en-US" sz="2800" dirty="0">
                <a:latin typeface="Calibri" panose="020F0502020204030204" pitchFamily="34" charset="0"/>
                <a:cs typeface="Calibri" panose="020F0502020204030204" pitchFamily="34" charset="0"/>
              </a:rPr>
              <a:t>Originator references the </a:t>
            </a:r>
            <a:r>
              <a:rPr lang="en-US" sz="2800" b="1" dirty="0">
                <a:solidFill>
                  <a:schemeClr val="accent6"/>
                </a:solidFill>
                <a:latin typeface="Calibri" panose="020F0502020204030204" pitchFamily="34" charset="0"/>
                <a:cs typeface="Calibri" panose="020F0502020204030204" pitchFamily="34" charset="0"/>
              </a:rPr>
              <a:t>Coast Guard Medals and Awards Manual and AUX Manual </a:t>
            </a:r>
            <a:r>
              <a:rPr lang="en-US" sz="2800" dirty="0">
                <a:latin typeface="Calibri" panose="020F0502020204030204" pitchFamily="34" charset="0"/>
                <a:cs typeface="Calibri" panose="020F0502020204030204" pitchFamily="34" charset="0"/>
              </a:rPr>
              <a:t>to determine if a member’s action is worthy of an award. (D11s.org website)</a:t>
            </a:r>
          </a:p>
          <a:p>
            <a:pPr marL="457200" indent="-457200">
              <a:lnSpc>
                <a:spcPct val="100000"/>
              </a:lnSpc>
              <a:buFont typeface="Arial" panose="020B0604020202020204" pitchFamily="34" charset="0"/>
              <a:buChar char="•"/>
              <a:tabLst>
                <a:tab pos="0" algn="l"/>
              </a:tabLst>
            </a:pPr>
            <a:r>
              <a:rPr lang="en-US" sz="2800" dirty="0">
                <a:latin typeface="Calibri" panose="020F0502020204030204" pitchFamily="34" charset="0"/>
                <a:cs typeface="Calibri" panose="020F0502020204030204" pitchFamily="34" charset="0"/>
              </a:rPr>
              <a:t>Draft and submit the award through the COLM to the D11s Awards Board</a:t>
            </a:r>
          </a:p>
          <a:p>
            <a:pPr marL="457200" indent="-457200">
              <a:lnSpc>
                <a:spcPct val="100000"/>
              </a:lnSpc>
              <a:buFont typeface="Arial" panose="020B0604020202020204" pitchFamily="34" charset="0"/>
              <a:buChar char="•"/>
              <a:tabLst>
                <a:tab pos="0" algn="l"/>
              </a:tabLst>
            </a:pPr>
            <a:r>
              <a:rPr lang="en-US" sz="2800" dirty="0">
                <a:latin typeface="Calibri" panose="020F0502020204030204" pitchFamily="34" charset="0"/>
                <a:cs typeface="Calibri" panose="020F0502020204030204" pitchFamily="34" charset="0"/>
              </a:rPr>
              <a:t>D11 South Awards Board decides whether the award meets the criteria for approval. </a:t>
            </a:r>
          </a:p>
          <a:p>
            <a:pPr marL="457200" indent="-457200">
              <a:buFont typeface="Arial" panose="020B0604020202020204" pitchFamily="34" charset="0"/>
              <a:buChar char="•"/>
              <a:tabLst>
                <a:tab pos="0" algn="l"/>
              </a:tabLst>
            </a:pPr>
            <a:r>
              <a:rPr lang="en-US" altLang="en-US" sz="2800" dirty="0">
                <a:latin typeface="Calibri" panose="020F0502020204030204" pitchFamily="34" charset="0"/>
                <a:ea typeface="Calibri" panose="020F0502020204030204" pitchFamily="34" charset="0"/>
                <a:cs typeface="Calibri" panose="020F0502020204030204" pitchFamily="34" charset="0"/>
              </a:rPr>
              <a:t>Upon receipt at the DIRAUX Office, award is reviewed by office staff.  If approved, the award is sent to the Director for final vetting, approval, and signature.</a:t>
            </a:r>
          </a:p>
        </p:txBody>
      </p:sp>
    </p:spTree>
    <p:extLst>
      <p:ext uri="{BB962C8B-B14F-4D97-AF65-F5344CB8AC3E}">
        <p14:creationId xmlns:p14="http://schemas.microsoft.com/office/powerpoint/2010/main" val="37597818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Member Awards</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20574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Gather Performance Data on the Member</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Develop Bullets on member’s performance</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Decide on the Level of the Award</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Draft the Citation</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Edit the Citation</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Complete the CG-1650</a:t>
            </a:r>
          </a:p>
          <a:p>
            <a:pPr marL="514350" indent="-514350" algn="l">
              <a:buSzPct val="90000"/>
              <a:buFont typeface="+mj-lt"/>
              <a:buAutoNum type="arabicPeriod"/>
              <a:defRPr/>
            </a:pPr>
            <a:r>
              <a:rPr lang="en-US" dirty="0">
                <a:solidFill>
                  <a:schemeClr val="tx1"/>
                </a:solidFill>
                <a:latin typeface="Calibri" panose="020F0502020204030204" pitchFamily="34" charset="0"/>
                <a:cs typeface="Calibri" panose="020F0502020204030204" pitchFamily="34" charset="0"/>
              </a:rPr>
              <a:t>Submit to the Chain of Leadership</a:t>
            </a: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4" name="Title 1">
            <a:extLst>
              <a:ext uri="{FF2B5EF4-FFF2-40B4-BE49-F238E27FC236}">
                <a16:creationId xmlns:a16="http://schemas.microsoft.com/office/drawing/2014/main" id="{72F4DCA1-FF19-C5A5-5A56-F34E42AF23B6}"/>
              </a:ext>
            </a:extLst>
          </p:cNvPr>
          <p:cNvSpPr txBox="1">
            <a:spLocks/>
          </p:cNvSpPr>
          <p:nvPr/>
        </p:nvSpPr>
        <p:spPr bwMode="auto">
          <a:xfrm>
            <a:off x="457200" y="990600"/>
            <a:ext cx="891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0" kern="1200">
                <a:solidFill>
                  <a:srgbClr val="003366"/>
                </a:solidFill>
                <a:latin typeface="+mj-lt"/>
                <a:ea typeface="+mj-ea"/>
                <a:cs typeface="+mj-cs"/>
              </a:defRPr>
            </a:lvl1pPr>
            <a:lvl2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2pPr>
            <a:lvl3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3pPr>
            <a:lvl4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4pPr>
            <a:lvl5pPr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5pPr>
            <a:lvl6pPr marL="4572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6pPr>
            <a:lvl7pPr marL="9144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7pPr>
            <a:lvl8pPr marL="13716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8pPr>
            <a:lvl9pPr marL="1828800" algn="ctr" rtl="0" fontAlgn="base">
              <a:spcBef>
                <a:spcPct val="0"/>
              </a:spcBef>
              <a:spcAft>
                <a:spcPct val="0"/>
              </a:spcAft>
              <a:defRPr sz="4400" b="1">
                <a:solidFill>
                  <a:srgbClr val="003366"/>
                </a:solidFill>
                <a:latin typeface="Arial Black" panose="020B0604020202020204" pitchFamily="34" charset="0"/>
                <a:cs typeface="Times New Roman" panose="02020603050405020304" pitchFamily="18" charset="0"/>
              </a:defRPr>
            </a:lvl9pPr>
          </a:lstStyle>
          <a:p>
            <a:r>
              <a:rPr lang="en-US" altLang="en-US" sz="3200" b="1" dirty="0">
                <a:latin typeface="Calibri" panose="020F0502020204030204" pitchFamily="34" charset="0"/>
                <a:cs typeface="Calibri" panose="020F0502020204030204" pitchFamily="34" charset="0"/>
              </a:rPr>
              <a:t>7 Steps (Development to Submission)</a:t>
            </a:r>
          </a:p>
        </p:txBody>
      </p:sp>
    </p:spTree>
    <p:extLst>
      <p:ext uri="{BB962C8B-B14F-4D97-AF65-F5344CB8AC3E}">
        <p14:creationId xmlns:p14="http://schemas.microsoft.com/office/powerpoint/2010/main" val="14714961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721895"/>
            <a:ext cx="7886700" cy="1129445"/>
          </a:xfrm>
        </p:spPr>
        <p:txBody>
          <a:bodyPr/>
          <a:lstStyle/>
          <a:p>
            <a:r>
              <a:rPr lang="en-US" dirty="0"/>
              <a:t>Uniforms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2350200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Uniforms</a:t>
            </a:r>
          </a:p>
        </p:txBody>
      </p:sp>
      <p:pic>
        <p:nvPicPr>
          <p:cNvPr id="5" name="Picture 4">
            <a:extLst>
              <a:ext uri="{FF2B5EF4-FFF2-40B4-BE49-F238E27FC236}">
                <a16:creationId xmlns:a16="http://schemas.microsoft.com/office/drawing/2014/main" id="{22E56F5C-68EF-54F5-8B8F-926AD66393EA}"/>
              </a:ext>
            </a:extLst>
          </p:cNvPr>
          <p:cNvPicPr>
            <a:picLocks noChangeAspect="1"/>
          </p:cNvPicPr>
          <p:nvPr/>
        </p:nvPicPr>
        <p:blipFill>
          <a:blip r:embed="rId2"/>
          <a:stretch>
            <a:fillRect/>
          </a:stretch>
        </p:blipFill>
        <p:spPr>
          <a:xfrm>
            <a:off x="3352800" y="1295400"/>
            <a:ext cx="2701425" cy="4800600"/>
          </a:xfrm>
          <a:prstGeom prst="rect">
            <a:avLst/>
          </a:prstGeom>
          <a:ln w="38100">
            <a:solidFill>
              <a:srgbClr val="C00000"/>
            </a:solidFill>
          </a:ln>
        </p:spPr>
      </p:pic>
    </p:spTree>
    <p:extLst>
      <p:ext uri="{BB962C8B-B14F-4D97-AF65-F5344CB8AC3E}">
        <p14:creationId xmlns:p14="http://schemas.microsoft.com/office/powerpoint/2010/main" val="1276739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Uniforms</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20574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SzPct val="90000"/>
              <a:defRPr/>
            </a:pPr>
            <a:r>
              <a:rPr lang="en-US" dirty="0">
                <a:solidFill>
                  <a:schemeClr val="tx1"/>
                </a:solidFill>
                <a:latin typeface="Times New Roman" panose="02020603050405020304" pitchFamily="18" charset="0"/>
                <a:cs typeface="Times New Roman" panose="02020603050405020304" pitchFamily="18" charset="0"/>
              </a:rPr>
              <a:t>Document Review:</a:t>
            </a: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buSzPct val="90000"/>
              <a:defRPr/>
            </a:pPr>
            <a:r>
              <a:rPr lang="en-US" dirty="0">
                <a:effectLst/>
                <a:latin typeface="Calibri" panose="020F0502020204030204" pitchFamily="34" charset="0"/>
                <a:cs typeface="Calibri" panose="020F0502020204030204" pitchFamily="34" charset="0"/>
              </a:rPr>
              <a:t>AUXILIARY UNIFORM AND APPEARANCE POLICY </a:t>
            </a:r>
            <a:endParaRPr lang="en-US" dirty="0">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02308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12</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90600" y="4572000"/>
            <a:ext cx="7467600" cy="1671638"/>
          </a:xfrm>
          <a:prstGeom prst="rect">
            <a:avLst/>
          </a:prstGeom>
          <a:noFill/>
          <a:ln>
            <a:noFill/>
          </a:ln>
          <a:effectLst/>
        </p:spPr>
        <p:txBody>
          <a:bodyPr/>
          <a:lstStyle/>
          <a:p>
            <a:pPr>
              <a:spcBef>
                <a:spcPct val="20000"/>
              </a:spcBef>
              <a:buClr>
                <a:schemeClr val="folHlink"/>
              </a:buClr>
              <a:buSzPct val="65000"/>
              <a:defRPr/>
            </a:pPr>
            <a:r>
              <a:rPr lang="en-US" sz="2400" dirty="0">
                <a:effectLst>
                  <a:outerShdw blurRad="38100" dist="38100" dir="2700000" algn="tl">
                    <a:srgbClr val="000000"/>
                  </a:outerShdw>
                </a:effectLst>
                <a:cs typeface="+mn-cs"/>
              </a:rPr>
              <a:t>         </a:t>
            </a:r>
            <a:r>
              <a:rPr lang="en-US" sz="2800" dirty="0">
                <a:latin typeface="Calibri" panose="020F0502020204030204" pitchFamily="34" charset="0"/>
                <a:cs typeface="Calibri" panose="020F0502020204030204" pitchFamily="34" charset="0"/>
              </a:rPr>
              <a:t>“SN#1-- What are you doing?”</a:t>
            </a:r>
          </a:p>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SN#1 says: “I’m painting the bow BM2!”</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8521637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Uniforms</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SzPct val="90000"/>
              <a:buFont typeface="Arial" panose="020B0604020202020204" pitchFamily="34" charset="0"/>
              <a:buChar char="•"/>
              <a:defRPr/>
            </a:pPr>
            <a:r>
              <a:rPr lang="en-US" sz="2800" b="0" dirty="0">
                <a:solidFill>
                  <a:schemeClr val="tx1"/>
                </a:solidFill>
                <a:latin typeface="Calibri" panose="020F0502020204030204" pitchFamily="34" charset="0"/>
                <a:cs typeface="Calibri" panose="020F0502020204030204" pitchFamily="34" charset="0"/>
              </a:rPr>
              <a:t>Elected and appointed officers are expected to wear the uniform properly to set an example.</a:t>
            </a:r>
          </a:p>
          <a:p>
            <a:pPr marL="457200" indent="-457200" algn="l">
              <a:buSzPct val="90000"/>
              <a:buFont typeface="Arial" panose="020B0604020202020204" pitchFamily="34" charset="0"/>
              <a:buChar char="•"/>
              <a:defRPr/>
            </a:pPr>
            <a:r>
              <a:rPr lang="en-US" sz="2800" b="0" dirty="0">
                <a:solidFill>
                  <a:schemeClr val="tx1"/>
                </a:solidFill>
                <a:latin typeface="Calibri" panose="020F0502020204030204" pitchFamily="34" charset="0"/>
                <a:cs typeface="Calibri" panose="020F0502020204030204" pitchFamily="34" charset="0"/>
              </a:rPr>
              <a:t>Auxiliarists in a membership status other than Approval Pending (AP) or retired shall undergo a uniform inspection each calendar year performed and validated for AUXDATA II entry purposes by their FC, VFC, IPFC, or other elected officer </a:t>
            </a:r>
          </a:p>
          <a:p>
            <a:pPr marL="457200" indent="-457200" algn="l">
              <a:buSzPct val="90000"/>
              <a:buFont typeface="Arial" panose="020B0604020202020204" pitchFamily="34" charset="0"/>
              <a:buChar char="•"/>
              <a:defRPr/>
            </a:pPr>
            <a:r>
              <a:rPr lang="en-US" sz="2800" b="0" dirty="0">
                <a:solidFill>
                  <a:schemeClr val="tx1"/>
                </a:solidFill>
                <a:latin typeface="Calibri" panose="020F0502020204030204" pitchFamily="34" charset="0"/>
                <a:cs typeface="Calibri" panose="020F0502020204030204" pitchFamily="34" charset="0"/>
              </a:rPr>
              <a:t>If an Auxiliarist does not own an Auxiliary uniform, they may </a:t>
            </a:r>
            <a:r>
              <a:rPr lang="en-US" sz="2800" b="0" dirty="0">
                <a:solidFill>
                  <a:schemeClr val="tx1"/>
                </a:solidFill>
                <a:effectLst/>
                <a:latin typeface="Calibri" panose="020F0502020204030204" pitchFamily="34" charset="0"/>
                <a:cs typeface="Calibri" panose="020F0502020204030204" pitchFamily="34" charset="0"/>
              </a:rPr>
              <a:t>be recorded in AUXDATA II as </a:t>
            </a:r>
            <a:r>
              <a:rPr lang="en-US" sz="2800" b="0" dirty="0">
                <a:solidFill>
                  <a:schemeClr val="accent6"/>
                </a:solidFill>
                <a:effectLst/>
                <a:latin typeface="Calibri" panose="020F0502020204030204" pitchFamily="34" charset="0"/>
                <a:cs typeface="Calibri" panose="020F0502020204030204" pitchFamily="34" charset="0"/>
              </a:rPr>
              <a:t>exempt</a:t>
            </a:r>
            <a:r>
              <a:rPr lang="en-US" sz="2800" b="0" dirty="0">
                <a:solidFill>
                  <a:schemeClr val="tx1"/>
                </a:solidFill>
                <a:effectLst/>
                <a:latin typeface="Calibri" panose="020F0502020204030204" pitchFamily="34" charset="0"/>
                <a:cs typeface="Calibri" panose="020F0502020204030204" pitchFamily="34" charset="0"/>
              </a:rPr>
              <a:t> from this requirement. </a:t>
            </a:r>
            <a:endParaRPr lang="en-US" sz="2800" b="0" dirty="0">
              <a:solidFill>
                <a:schemeClr val="tx1"/>
              </a:solidFill>
              <a:latin typeface="Calibri" panose="020F0502020204030204" pitchFamily="34" charset="0"/>
              <a:cs typeface="Calibri" panose="020F0502020204030204" pitchFamily="34" charset="0"/>
            </a:endParaRP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17161586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Uniforms</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Auxiliarists who do not undergo this uniform inspection requirement during the calendar year shall lose their currency and eligibility to be assigned to duty</a:t>
            </a:r>
            <a:r>
              <a:rPr lang="en-US" sz="2800" b="0" dirty="0">
                <a:solidFill>
                  <a:schemeClr val="accent6"/>
                </a:solidFill>
                <a:effectLst/>
                <a:latin typeface="Calibri" panose="020F0502020204030204" pitchFamily="34" charset="0"/>
                <a:cs typeface="Calibri" panose="020F0502020204030204" pitchFamily="34" charset="0"/>
              </a:rPr>
              <a:t>. </a:t>
            </a:r>
            <a:r>
              <a:rPr lang="en-US" sz="2800" b="0" dirty="0">
                <a:solidFill>
                  <a:schemeClr val="accent6"/>
                </a:solidFill>
                <a:latin typeface="Calibri" panose="020F0502020204030204" pitchFamily="34" charset="0"/>
                <a:cs typeface="Calibri" panose="020F0502020204030204" pitchFamily="34" charset="0"/>
              </a:rPr>
              <a:t>(T</a:t>
            </a:r>
            <a:r>
              <a:rPr lang="en-US" sz="2800" dirty="0">
                <a:solidFill>
                  <a:schemeClr val="accent6"/>
                </a:solidFill>
                <a:effectLst/>
                <a:latin typeface="Calibri" panose="020F0502020204030204" pitchFamily="34" charset="0"/>
                <a:cs typeface="Calibri" panose="020F0502020204030204" pitchFamily="34" charset="0"/>
              </a:rPr>
              <a:t>hey shall be placed in REYR status!) </a:t>
            </a:r>
            <a:endParaRPr lang="en-US" sz="2800" dirty="0">
              <a:solidFill>
                <a:schemeClr val="accent6"/>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n-US" sz="2800" b="0" dirty="0">
                <a:solidFill>
                  <a:schemeClr val="tx1"/>
                </a:solidFill>
                <a:latin typeface="Calibri" panose="020F0502020204030204" pitchFamily="34" charset="0"/>
                <a:cs typeface="Calibri" panose="020F0502020204030204" pitchFamily="34" charset="0"/>
              </a:rPr>
              <a:t>Uniform Inspection is an EDUCATIONAL process… NOT considered Pass/Fail. The Inspection may also be performed virtually. </a:t>
            </a:r>
          </a:p>
          <a:p>
            <a:pPr marL="457200" indent="-457200" algn="l">
              <a:buFont typeface="Arial" panose="020B0604020202020204" pitchFamily="34" charset="0"/>
              <a:buChar char="•"/>
            </a:pPr>
            <a:r>
              <a:rPr lang="en-US" sz="2800" b="0" dirty="0">
                <a:solidFill>
                  <a:schemeClr val="tx1"/>
                </a:solidFill>
                <a:latin typeface="Calibri" panose="020F0502020204030204" pitchFamily="34" charset="0"/>
                <a:cs typeface="Calibri" panose="020F0502020204030204" pitchFamily="34" charset="0"/>
              </a:rPr>
              <a:t>Any uniform may be inspected: ODU, AWU, </a:t>
            </a:r>
            <a:r>
              <a:rPr lang="en-US" sz="2800" b="0" dirty="0" err="1">
                <a:solidFill>
                  <a:schemeClr val="tx1"/>
                </a:solidFill>
                <a:latin typeface="Calibri" panose="020F0502020204030204" pitchFamily="34" charset="0"/>
                <a:cs typeface="Calibri" panose="020F0502020204030204" pitchFamily="34" charset="0"/>
              </a:rPr>
              <a:t>Trops</a:t>
            </a:r>
            <a:r>
              <a:rPr lang="en-US" sz="2800" b="0" dirty="0">
                <a:solidFill>
                  <a:schemeClr val="tx1"/>
                </a:solidFill>
                <a:latin typeface="Calibri" panose="020F0502020204030204" pitchFamily="34" charset="0"/>
                <a:cs typeface="Calibri" panose="020F0502020204030204" pitchFamily="34" charset="0"/>
              </a:rPr>
              <a:t>, Service Dress Blue, or Blue Blazer Outfit</a:t>
            </a: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16976013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721895"/>
            <a:ext cx="7886700" cy="1129445"/>
          </a:xfrm>
        </p:spPr>
        <p:txBody>
          <a:bodyPr/>
          <a:lstStyle/>
          <a:p>
            <a:r>
              <a:rPr lang="en-US" dirty="0"/>
              <a:t>Human Resources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4932216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143000" y="228600"/>
            <a:ext cx="7772400" cy="990600"/>
          </a:xfrm>
        </p:spPr>
        <p:txBody>
          <a:bodyPr/>
          <a:lstStyle/>
          <a:p>
            <a:r>
              <a:rPr lang="en-US" dirty="0"/>
              <a:t>Enrollment Application</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2057400" y="1600200"/>
            <a:ext cx="6248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SzPct val="90000"/>
              <a:defRPr/>
            </a:pPr>
            <a:r>
              <a:rPr lang="en-US" sz="2800" b="0" dirty="0">
                <a:solidFill>
                  <a:schemeClr val="tx1"/>
                </a:solidFill>
                <a:latin typeface="Calibri" panose="020F0502020204030204" pitchFamily="34" charset="0"/>
                <a:cs typeface="Calibri" panose="020F0502020204030204" pitchFamily="34" charset="0"/>
              </a:rPr>
              <a:t>Document Review:</a:t>
            </a: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marL="457200" indent="-457200" algn="l">
              <a:buSzPct val="90000"/>
              <a:buFont typeface="Arial" panose="020B0604020202020204" pitchFamily="34" charset="0"/>
              <a:buChar char="•"/>
              <a:defRPr/>
            </a:pPr>
            <a:r>
              <a:rPr lang="en-US" sz="2800" dirty="0">
                <a:solidFill>
                  <a:schemeClr val="accent6"/>
                </a:solidFill>
                <a:latin typeface="Calibri" panose="020F0502020204030204" pitchFamily="34" charset="0"/>
                <a:cs typeface="Calibri" panose="020F0502020204030204" pitchFamily="34" charset="0"/>
              </a:rPr>
              <a:t>ALAUX 036-24 Auxiliary Enrollment Application Update</a:t>
            </a: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5594334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Conflict Resolution</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
              <a:lnSpc>
                <a:spcPct val="100000"/>
              </a:lnSpc>
              <a:buClr>
                <a:srgbClr val="FFFFFF"/>
              </a:buClr>
            </a:pPr>
            <a:r>
              <a:rPr lang="en-US" sz="2800" b="0" strike="noStrike" spc="-1" dirty="0">
                <a:solidFill>
                  <a:schemeClr val="tx1"/>
                </a:solidFill>
                <a:latin typeface="Tahoma"/>
              </a:rPr>
              <a:t>Positive attitudes are contagious</a:t>
            </a:r>
            <a:endParaRPr lang="en-US" sz="2800" b="0" strike="noStrike" spc="-1" dirty="0">
              <a:solidFill>
                <a:schemeClr val="tx1"/>
              </a:solidFill>
              <a:latin typeface="Arial"/>
            </a:endParaRPr>
          </a:p>
          <a:p>
            <a:pPr>
              <a:lnSpc>
                <a:spcPct val="100000"/>
              </a:lnSpc>
            </a:pPr>
            <a:endParaRPr lang="en-US" sz="2800" b="0" strike="noStrike" spc="-1" dirty="0">
              <a:solidFill>
                <a:schemeClr val="tx1"/>
              </a:solidFill>
              <a:latin typeface="Arial"/>
            </a:endParaRPr>
          </a:p>
          <a:p>
            <a:pPr marL="360">
              <a:lnSpc>
                <a:spcPct val="100000"/>
              </a:lnSpc>
              <a:buClr>
                <a:srgbClr val="FFFFFF"/>
              </a:buClr>
            </a:pPr>
            <a:r>
              <a:rPr lang="en-US" sz="2800" b="0" strike="noStrike" spc="-1" dirty="0">
                <a:solidFill>
                  <a:schemeClr val="tx1"/>
                </a:solidFill>
                <a:latin typeface="Tahoma"/>
              </a:rPr>
              <a:t>Responsive actions to positive comments are almost always productive</a:t>
            </a:r>
            <a:endParaRPr lang="en-US" sz="2800" b="0" strike="noStrike" spc="-1" dirty="0">
              <a:solidFill>
                <a:schemeClr val="tx1"/>
              </a:solidFill>
              <a:latin typeface="Arial"/>
            </a:endParaRPr>
          </a:p>
          <a:p>
            <a:pPr>
              <a:lnSpc>
                <a:spcPct val="100000"/>
              </a:lnSpc>
            </a:pPr>
            <a:endParaRPr lang="en-US" sz="2800" b="0" strike="noStrike" spc="-1" dirty="0">
              <a:solidFill>
                <a:schemeClr val="tx1"/>
              </a:solidFill>
              <a:latin typeface="Arial"/>
            </a:endParaRPr>
          </a:p>
          <a:p>
            <a:pPr marL="360">
              <a:lnSpc>
                <a:spcPct val="100000"/>
              </a:lnSpc>
              <a:buClr>
                <a:srgbClr val="FFFFFF"/>
              </a:buClr>
            </a:pPr>
            <a:r>
              <a:rPr lang="en-US" sz="2800" b="0" strike="noStrike" spc="-1" dirty="0">
                <a:solidFill>
                  <a:schemeClr val="tx1"/>
                </a:solidFill>
                <a:latin typeface="Tahoma"/>
              </a:rPr>
              <a:t>Negative attitudes impact others in negative ways</a:t>
            </a:r>
            <a:endParaRPr lang="en-US" sz="2800" b="0" strike="noStrike" spc="-1" dirty="0">
              <a:solidFill>
                <a:schemeClr val="tx1"/>
              </a:solidFill>
              <a:latin typeface="Arial"/>
            </a:endParaRPr>
          </a:p>
          <a:p>
            <a:pPr>
              <a:lnSpc>
                <a:spcPct val="100000"/>
              </a:lnSpc>
            </a:pPr>
            <a:endParaRPr lang="en-US" sz="2800" b="0" strike="noStrike" spc="-1" dirty="0">
              <a:solidFill>
                <a:schemeClr val="tx1"/>
              </a:solidFill>
              <a:latin typeface="Arial"/>
            </a:endParaRPr>
          </a:p>
          <a:p>
            <a:pPr marL="360">
              <a:lnSpc>
                <a:spcPct val="100000"/>
              </a:lnSpc>
              <a:buClr>
                <a:srgbClr val="FFFFFF"/>
              </a:buClr>
            </a:pPr>
            <a:r>
              <a:rPr lang="en-US" sz="2800" b="0" strike="noStrike" spc="-1" dirty="0">
                <a:solidFill>
                  <a:schemeClr val="tx1"/>
                </a:solidFill>
                <a:latin typeface="Tahoma"/>
              </a:rPr>
              <a:t>Reactions to negative speech or actions are almost always unproductive</a:t>
            </a:r>
            <a:endParaRPr lang="en-US" sz="2800" b="0" strike="noStrike" spc="-1" dirty="0">
              <a:solidFill>
                <a:schemeClr val="tx1"/>
              </a:solidFill>
              <a:latin typeface="Arial"/>
            </a:endParaRP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41927732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533400"/>
            <a:ext cx="7772400" cy="990600"/>
          </a:xfrm>
        </p:spPr>
        <p:txBody>
          <a:bodyPr/>
          <a:lstStyle/>
          <a:p>
            <a:r>
              <a:rPr lang="en-US" dirty="0"/>
              <a:t>Conflict Resolution</a:t>
            </a:r>
            <a:br>
              <a:rPr lang="en-US" dirty="0"/>
            </a:br>
            <a:r>
              <a:rPr lang="en-US" dirty="0"/>
              <a:t>Process</a:t>
            </a:r>
          </a:p>
        </p:txBody>
      </p:sp>
      <p:sp>
        <p:nvSpPr>
          <p:cNvPr id="5" name="TextBox 4">
            <a:extLst>
              <a:ext uri="{FF2B5EF4-FFF2-40B4-BE49-F238E27FC236}">
                <a16:creationId xmlns:a16="http://schemas.microsoft.com/office/drawing/2014/main" id="{A560F8C5-A291-70F2-CB65-25ADA7C5F670}"/>
              </a:ext>
            </a:extLst>
          </p:cNvPr>
          <p:cNvSpPr txBox="1"/>
          <p:nvPr/>
        </p:nvSpPr>
        <p:spPr>
          <a:xfrm>
            <a:off x="1447800" y="1828800"/>
            <a:ext cx="7010400" cy="3365024"/>
          </a:xfrm>
          <a:prstGeom prst="rect">
            <a:avLst/>
          </a:prstGeom>
          <a:noFill/>
        </p:spPr>
        <p:txBody>
          <a:bodyPr wrap="square">
            <a:spAutoFit/>
          </a:bodyPr>
          <a:lstStyle/>
          <a:p>
            <a:pPr marL="514710" indent="-514350">
              <a:lnSpc>
                <a:spcPct val="100000"/>
              </a:lnSpc>
              <a:spcBef>
                <a:spcPts val="479"/>
              </a:spcBef>
              <a:buClr>
                <a:schemeClr val="tx1"/>
              </a:buClr>
              <a:buSzPct val="65000"/>
              <a:buFont typeface="+mj-lt"/>
              <a:buAutoNum type="arabicPeriod"/>
            </a:pPr>
            <a:r>
              <a:rPr lang="en-US" sz="2800" b="0" strike="noStrike" spc="-1" dirty="0">
                <a:latin typeface="Calibri" panose="020F0502020204030204" pitchFamily="34" charset="0"/>
                <a:cs typeface="Calibri" panose="020F0502020204030204" pitchFamily="34" charset="0"/>
              </a:rPr>
              <a:t>Describe the specific conflict—get all facts</a:t>
            </a:r>
          </a:p>
          <a:p>
            <a:pPr marL="514710" indent="-514350">
              <a:lnSpc>
                <a:spcPct val="100000"/>
              </a:lnSpc>
              <a:spcBef>
                <a:spcPts val="479"/>
              </a:spcBef>
              <a:buClr>
                <a:schemeClr val="tx1"/>
              </a:buClr>
              <a:buSzPct val="65000"/>
              <a:buFont typeface="+mj-lt"/>
              <a:buAutoNum type="arabicPeriod"/>
            </a:pPr>
            <a:r>
              <a:rPr lang="en-US" sz="2800" b="0" strike="noStrike" spc="-1" dirty="0">
                <a:latin typeface="Calibri" panose="020F0502020204030204" pitchFamily="34" charset="0"/>
                <a:cs typeface="Calibri" panose="020F0502020204030204" pitchFamily="34" charset="0"/>
              </a:rPr>
              <a:t>Name the people involved</a:t>
            </a:r>
          </a:p>
          <a:p>
            <a:pPr marL="514710" indent="-514350">
              <a:lnSpc>
                <a:spcPct val="100000"/>
              </a:lnSpc>
              <a:spcBef>
                <a:spcPts val="479"/>
              </a:spcBef>
              <a:buClr>
                <a:schemeClr val="tx1"/>
              </a:buClr>
              <a:buSzPct val="65000"/>
              <a:buFont typeface="+mj-lt"/>
              <a:buAutoNum type="arabicPeriod"/>
            </a:pPr>
            <a:r>
              <a:rPr lang="en-US" sz="2800" b="0" strike="noStrike" spc="-1" dirty="0">
                <a:latin typeface="Calibri" panose="020F0502020204030204" pitchFamily="34" charset="0"/>
                <a:cs typeface="Calibri" panose="020F0502020204030204" pitchFamily="34" charset="0"/>
              </a:rPr>
              <a:t>Derive an action plan — assume there is a solution</a:t>
            </a:r>
          </a:p>
          <a:p>
            <a:pPr marL="514710" indent="-514350">
              <a:lnSpc>
                <a:spcPct val="100000"/>
              </a:lnSpc>
              <a:spcBef>
                <a:spcPts val="479"/>
              </a:spcBef>
              <a:buClr>
                <a:schemeClr val="tx1"/>
              </a:buClr>
              <a:buSzPct val="65000"/>
              <a:buFont typeface="+mj-lt"/>
              <a:buAutoNum type="arabicPeriod"/>
            </a:pPr>
            <a:r>
              <a:rPr lang="en-US" sz="2800" b="0" strike="noStrike" spc="-1" dirty="0">
                <a:latin typeface="Calibri" panose="020F0502020204030204" pitchFamily="34" charset="0"/>
                <a:cs typeface="Calibri" panose="020F0502020204030204" pitchFamily="34" charset="0"/>
              </a:rPr>
              <a:t>Describe the results expected — eliminate emotion</a:t>
            </a:r>
          </a:p>
          <a:p>
            <a:pPr marL="514710" indent="-514350">
              <a:lnSpc>
                <a:spcPct val="100000"/>
              </a:lnSpc>
              <a:spcBef>
                <a:spcPts val="479"/>
              </a:spcBef>
              <a:buClr>
                <a:schemeClr val="tx1"/>
              </a:buClr>
              <a:buSzPct val="65000"/>
              <a:buFont typeface="+mj-lt"/>
              <a:buAutoNum type="arabicPeriod"/>
            </a:pPr>
            <a:r>
              <a:rPr lang="en-US" sz="2800" b="0" strike="noStrike" spc="-1" dirty="0">
                <a:latin typeface="Calibri" panose="020F0502020204030204" pitchFamily="34" charset="0"/>
                <a:cs typeface="Calibri" panose="020F0502020204030204" pitchFamily="34" charset="0"/>
              </a:rPr>
              <a:t>Will a precedent be set?</a:t>
            </a:r>
          </a:p>
        </p:txBody>
      </p:sp>
    </p:spTree>
    <p:extLst>
      <p:ext uri="{BB962C8B-B14F-4D97-AF65-F5344CB8AC3E}">
        <p14:creationId xmlns:p14="http://schemas.microsoft.com/office/powerpoint/2010/main" val="3913992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Conflict Resolution</a:t>
            </a:r>
            <a:br>
              <a:rPr lang="en-US" dirty="0"/>
            </a:br>
            <a:r>
              <a:rPr lang="en-US" dirty="0"/>
              <a:t>Process</a:t>
            </a:r>
          </a:p>
        </p:txBody>
      </p:sp>
      <p:sp>
        <p:nvSpPr>
          <p:cNvPr id="3" name="Rectangle 2">
            <a:extLst>
              <a:ext uri="{FF2B5EF4-FFF2-40B4-BE49-F238E27FC236}">
                <a16:creationId xmlns:a16="http://schemas.microsoft.com/office/drawing/2014/main" id="{1DBCB393-BDDC-F193-046B-AE252C3B1E37}"/>
              </a:ext>
            </a:extLst>
          </p:cNvPr>
          <p:cNvSpPr/>
          <p:nvPr/>
        </p:nvSpPr>
        <p:spPr>
          <a:xfrm>
            <a:off x="534960" y="1905120"/>
            <a:ext cx="8000640" cy="301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260" indent="-342900">
              <a:lnSpc>
                <a:spcPct val="100000"/>
              </a:lnSpc>
              <a:buClr>
                <a:schemeClr val="tx1"/>
              </a:buClr>
              <a:buFont typeface="Arial" panose="020B0604020202020204" pitchFamily="34" charset="0"/>
              <a:buChar char="•"/>
            </a:pPr>
            <a:r>
              <a:rPr lang="en-US" sz="2400" b="0" strike="noStrike" spc="-1" dirty="0">
                <a:latin typeface="Tahoma"/>
              </a:rPr>
              <a:t>Apply logic</a:t>
            </a:r>
            <a:endParaRPr lang="en-US" sz="2400" b="0" strike="noStrike" spc="-1" dirty="0">
              <a:latin typeface="Arial"/>
            </a:endParaRPr>
          </a:p>
          <a:p>
            <a:pPr marL="342900" indent="-342900">
              <a:lnSpc>
                <a:spcPct val="100000"/>
              </a:lnSpc>
              <a:buClr>
                <a:schemeClr val="tx1"/>
              </a:buClr>
              <a:buFont typeface="Arial" panose="020B0604020202020204" pitchFamily="34" charset="0"/>
              <a:buChar char="•"/>
            </a:pPr>
            <a:endParaRPr lang="en-US" sz="2400" b="0" strike="noStrike" spc="-1" dirty="0">
              <a:latin typeface="Arial"/>
            </a:endParaRPr>
          </a:p>
          <a:p>
            <a:pPr marL="343260" indent="-342900">
              <a:lnSpc>
                <a:spcPct val="100000"/>
              </a:lnSpc>
              <a:buClr>
                <a:schemeClr val="tx1"/>
              </a:buClr>
              <a:buFont typeface="Arial" panose="020B0604020202020204" pitchFamily="34" charset="0"/>
              <a:buChar char="•"/>
            </a:pPr>
            <a:r>
              <a:rPr lang="en-US" sz="2400" b="0" strike="noStrike" spc="-1" dirty="0">
                <a:latin typeface="Tahoma"/>
              </a:rPr>
              <a:t>Accountability — find someone you trust to give you feedback on how things are going</a:t>
            </a:r>
            <a:endParaRPr lang="en-US" sz="2400" b="0" strike="noStrike" spc="-1" dirty="0">
              <a:latin typeface="Arial"/>
            </a:endParaRPr>
          </a:p>
          <a:p>
            <a:pPr marL="342900" indent="-342900">
              <a:lnSpc>
                <a:spcPct val="100000"/>
              </a:lnSpc>
              <a:buClr>
                <a:schemeClr val="tx1"/>
              </a:buClr>
              <a:buFont typeface="Arial" panose="020B0604020202020204" pitchFamily="34" charset="0"/>
              <a:buChar char="•"/>
            </a:pPr>
            <a:endParaRPr lang="en-US" sz="2400" b="0" strike="noStrike" spc="-1" dirty="0">
              <a:latin typeface="Arial"/>
            </a:endParaRPr>
          </a:p>
          <a:p>
            <a:pPr marL="343260" indent="-342900">
              <a:lnSpc>
                <a:spcPct val="100000"/>
              </a:lnSpc>
              <a:buClr>
                <a:schemeClr val="tx1"/>
              </a:buClr>
              <a:buFont typeface="Arial" panose="020B0604020202020204" pitchFamily="34" charset="0"/>
              <a:buChar char="•"/>
            </a:pPr>
            <a:r>
              <a:rPr lang="en-US" sz="2400" b="0" strike="noStrike" spc="-1" dirty="0">
                <a:latin typeface="Tahoma"/>
              </a:rPr>
              <a:t>Do you need help? — Chain of Leadership  </a:t>
            </a:r>
            <a:endParaRPr lang="en-US" sz="2400" b="0" strike="noStrike" spc="-1" dirty="0">
              <a:latin typeface="Arial"/>
            </a:endParaRPr>
          </a:p>
          <a:p>
            <a:pPr marL="342900" indent="-342900">
              <a:lnSpc>
                <a:spcPct val="100000"/>
              </a:lnSpc>
              <a:buClr>
                <a:schemeClr val="tx1"/>
              </a:buClr>
              <a:buFont typeface="Arial" panose="020B0604020202020204" pitchFamily="34" charset="0"/>
              <a:buChar char="•"/>
            </a:pPr>
            <a:endParaRPr lang="en-US" sz="2400" b="0" strike="noStrike" spc="-1" dirty="0">
              <a:latin typeface="Arial"/>
            </a:endParaRPr>
          </a:p>
          <a:p>
            <a:pPr marL="343260" indent="-342900">
              <a:lnSpc>
                <a:spcPct val="100000"/>
              </a:lnSpc>
              <a:buClr>
                <a:schemeClr val="tx1"/>
              </a:buClr>
              <a:buFont typeface="Arial" panose="020B0604020202020204" pitchFamily="34" charset="0"/>
              <a:buChar char="•"/>
            </a:pPr>
            <a:r>
              <a:rPr lang="en-US" sz="2400" b="1" i="1" strike="noStrike" spc="-1" dirty="0">
                <a:latin typeface="Tahoma"/>
              </a:rPr>
              <a:t>REMEMBER:  YOU WILL NOT PLEASE EVERYONE</a:t>
            </a:r>
            <a:r>
              <a:rPr lang="en-US" sz="2400" b="1" i="1" strike="noStrike" spc="-1" dirty="0">
                <a:solidFill>
                  <a:srgbClr val="F5FFFF"/>
                </a:solidFill>
                <a:latin typeface="Tahoma"/>
              </a:rPr>
              <a:t>.</a:t>
            </a:r>
            <a:endParaRPr lang="en-US" sz="2400" b="0" strike="noStrike" spc="-1" dirty="0">
              <a:latin typeface="Arial"/>
            </a:endParaRPr>
          </a:p>
        </p:txBody>
      </p:sp>
    </p:spTree>
    <p:extLst>
      <p:ext uri="{BB962C8B-B14F-4D97-AF65-F5344CB8AC3E}">
        <p14:creationId xmlns:p14="http://schemas.microsoft.com/office/powerpoint/2010/main" val="22395022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Conflict Resolution</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FCs are the front-line for diagnosing and handling potential disciplinary matters. </a:t>
            </a:r>
          </a:p>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Chapter 3 of the AuxMan discusses how to use counseling, Letters of Caution, Letters of Reprimand and other forms of disciplinary actions, including  who can use them, and who can support the FC when needed.</a:t>
            </a:r>
          </a:p>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Consult with your DCDR before taking formal actions.</a:t>
            </a:r>
            <a:endParaRPr lang="en-US" sz="2800" b="0" dirty="0">
              <a:solidFill>
                <a:schemeClr val="tx1"/>
              </a:solidFill>
              <a:latin typeface="Calibri" panose="020F0502020204030204" pitchFamily="34" charset="0"/>
              <a:cs typeface="Calibri" panose="020F0502020204030204" pitchFamily="34" charset="0"/>
            </a:endParaRPr>
          </a:p>
          <a:p>
            <a:pPr marL="457200" indent="-457200" algn="l">
              <a:buSzPct val="90000"/>
              <a:buFont typeface="Arial" panose="020B0604020202020204" pitchFamily="34" charset="0"/>
              <a:buChar char="•"/>
              <a:defRPr/>
            </a:pPr>
            <a:endParaRPr lang="en-US" sz="2800" b="0" dirty="0">
              <a:solidFill>
                <a:schemeClr val="tx1"/>
              </a:solidFill>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7359050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Conflict Resolution</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FCs must live by the oath that all Auxiliarists take to "abide by the governing policies established by the Commandant of the U.S. Coast Guard". </a:t>
            </a:r>
          </a:p>
          <a:p>
            <a:pPr marL="457200" indent="-457200" algn="l">
              <a:buFont typeface="Arial" panose="020B0604020202020204" pitchFamily="34" charset="0"/>
              <a:buChar char="•"/>
            </a:pPr>
            <a:r>
              <a:rPr lang="en-US" sz="2800" b="0" dirty="0">
                <a:solidFill>
                  <a:schemeClr val="tx1"/>
                </a:solidFill>
                <a:effectLst/>
                <a:latin typeface="Calibri" panose="020F0502020204030204" pitchFamily="34" charset="0"/>
                <a:cs typeface="Calibri" panose="020F0502020204030204" pitchFamily="34" charset="0"/>
              </a:rPr>
              <a:t>Take action early on and document it when dealing with disciplinary matters. </a:t>
            </a: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13343140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Conflict Resolution</a:t>
            </a:r>
          </a:p>
        </p:txBody>
      </p:sp>
      <p:sp>
        <p:nvSpPr>
          <p:cNvPr id="3" name="Content Placeholder 2">
            <a:extLst>
              <a:ext uri="{FF2B5EF4-FFF2-40B4-BE49-F238E27FC236}">
                <a16:creationId xmlns:a16="http://schemas.microsoft.com/office/drawing/2014/main" id="{FFCCA7B2-79E6-1E96-D582-50589E60A85F}"/>
              </a:ext>
            </a:extLst>
          </p:cNvPr>
          <p:cNvSpPr txBox="1">
            <a:spLocks/>
          </p:cNvSpPr>
          <p:nvPr/>
        </p:nvSpPr>
        <p:spPr bwMode="auto">
          <a:xfrm>
            <a:off x="914400" y="1219200"/>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0" dirty="0">
                <a:solidFill>
                  <a:schemeClr val="tx1"/>
                </a:solidFill>
                <a:latin typeface="Calibri" panose="020F0502020204030204" pitchFamily="34" charset="0"/>
                <a:cs typeface="Calibri" panose="020F0502020204030204" pitchFamily="34" charset="0"/>
              </a:rPr>
              <a:t>Awareness of these provisions and the specific Commandant policy statements for: </a:t>
            </a:r>
          </a:p>
          <a:p>
            <a:pPr marL="1200150" lvl="1" indent="-457200">
              <a:buFont typeface="Arial" panose="020B0604020202020204" pitchFamily="34" charset="0"/>
              <a:buChar char="•"/>
            </a:pPr>
            <a:r>
              <a:rPr lang="en-US" b="0" dirty="0">
                <a:solidFill>
                  <a:schemeClr val="tx1"/>
                </a:solidFill>
                <a:latin typeface="Calibri" panose="020F0502020204030204" pitchFamily="34" charset="0"/>
                <a:cs typeface="Calibri" panose="020F0502020204030204" pitchFamily="34" charset="0"/>
              </a:rPr>
              <a:t>the Auxiliary Policy Statement; </a:t>
            </a:r>
          </a:p>
          <a:p>
            <a:pPr marL="1200150" lvl="1" indent="-457200">
              <a:buFont typeface="Arial" panose="020B0604020202020204" pitchFamily="34" charset="0"/>
              <a:buChar char="•"/>
            </a:pPr>
            <a:r>
              <a:rPr lang="en-US" b="0" dirty="0">
                <a:solidFill>
                  <a:schemeClr val="tx1"/>
                </a:solidFill>
                <a:latin typeface="Calibri" panose="020F0502020204030204" pitchFamily="34" charset="0"/>
                <a:cs typeface="Calibri" panose="020F0502020204030204" pitchFamily="34" charset="0"/>
              </a:rPr>
              <a:t>the Equal Opportunity Policy Statement; and,</a:t>
            </a:r>
          </a:p>
          <a:p>
            <a:pPr marL="1200150" lvl="1" indent="-457200">
              <a:buFont typeface="Arial" panose="020B0604020202020204" pitchFamily="34" charset="0"/>
              <a:buChar char="•"/>
            </a:pPr>
            <a:r>
              <a:rPr lang="en-US" b="0" dirty="0">
                <a:solidFill>
                  <a:schemeClr val="tx1"/>
                </a:solidFill>
                <a:latin typeface="Calibri" panose="020F0502020204030204" pitchFamily="34" charset="0"/>
                <a:cs typeface="Calibri" panose="020F0502020204030204" pitchFamily="34" charset="0"/>
              </a:rPr>
              <a:t>the Anti-Discrimination and Anti-Harassment Policy; are essential elements that FC’s must share with their Flotilla.</a:t>
            </a:r>
          </a:p>
          <a:p>
            <a:pPr marL="457200" indent="-457200" algn="l">
              <a:buFont typeface="Arial" panose="020B0604020202020204" pitchFamily="34" charset="0"/>
              <a:buChar char="•"/>
            </a:pPr>
            <a:endParaRPr lang="en-US" sz="2800" b="0" dirty="0">
              <a:solidFill>
                <a:schemeClr val="tx1"/>
              </a:solidFill>
              <a:latin typeface="Calibri" panose="020F0502020204030204" pitchFamily="34" charset="0"/>
              <a:cs typeface="Calibri" panose="020F0502020204030204" pitchFamily="34"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lgn="l">
              <a:buSzPct val="90000"/>
              <a:defRPr/>
            </a:pPr>
            <a:endParaRPr lang="en-US" dirty="0">
              <a:solidFill>
                <a:schemeClr val="tx1"/>
              </a:solidFill>
              <a:latin typeface="Times New Roman" panose="02020603050405020304" pitchFamily="18"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31597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13</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90600" y="4572000"/>
            <a:ext cx="7467600" cy="1671638"/>
          </a:xfrm>
          <a:prstGeom prst="rect">
            <a:avLst/>
          </a:prstGeom>
          <a:noFill/>
          <a:ln>
            <a:noFill/>
          </a:ln>
          <a:effectLst/>
        </p:spPr>
        <p:txBody>
          <a:bodyPr/>
          <a:lstStyle/>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“SN#2-- What are you doing?”</a:t>
            </a:r>
          </a:p>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SN#2 says: “I’m Saving the Cutter BM2!”</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28504369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Legal Issues</a:t>
            </a:r>
          </a:p>
        </p:txBody>
      </p:sp>
      <p:sp>
        <p:nvSpPr>
          <p:cNvPr id="4" name="Rectangle 3">
            <a:extLst>
              <a:ext uri="{FF2B5EF4-FFF2-40B4-BE49-F238E27FC236}">
                <a16:creationId xmlns:a16="http://schemas.microsoft.com/office/drawing/2014/main" id="{302BCB54-221C-5633-BF8B-15061DD62DCB}"/>
              </a:ext>
            </a:extLst>
          </p:cNvPr>
          <p:cNvSpPr/>
          <p:nvPr/>
        </p:nvSpPr>
        <p:spPr>
          <a:xfrm>
            <a:off x="533520" y="1600200"/>
            <a:ext cx="8305560" cy="525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720" algn="ctr">
              <a:lnSpc>
                <a:spcPct val="100000"/>
              </a:lnSpc>
              <a:spcBef>
                <a:spcPts val="479"/>
              </a:spcBef>
              <a:tabLst>
                <a:tab pos="0" algn="l"/>
              </a:tabLst>
            </a:pPr>
            <a:r>
              <a:rPr lang="en-US" sz="2800" b="1" strike="noStrike" spc="-1" dirty="0">
                <a:latin typeface="Calibri" panose="020F0502020204030204" pitchFamily="34" charset="0"/>
                <a:cs typeface="Calibri" panose="020F0502020204030204" pitchFamily="34" charset="0"/>
              </a:rPr>
              <a:t>Assignment to duty</a:t>
            </a: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rgbClr val="FFCC00"/>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AUXMAN Chap 5.J. states: </a:t>
            </a:r>
            <a:r>
              <a:rPr lang="en-US" sz="2800" b="1" strike="noStrike" spc="-1" dirty="0">
                <a:solidFill>
                  <a:schemeClr val="accent6"/>
                </a:solidFill>
                <a:latin typeface="Calibri" panose="020F0502020204030204" pitchFamily="34" charset="0"/>
                <a:cs typeface="Calibri" panose="020F0502020204030204" pitchFamily="34" charset="0"/>
              </a:rPr>
              <a:t>an Auxiliarist is considered a Federal Employee and MAY be entitled to benefits coverage and protection when:</a:t>
            </a:r>
          </a:p>
          <a:p>
            <a:pPr marL="1200240" lvl="2" indent="-285480">
              <a:lnSpc>
                <a:spcPct val="100000"/>
              </a:lnSpc>
              <a:spcBef>
                <a:spcPts val="720"/>
              </a:spcBef>
              <a:buClr>
                <a:srgbClr val="FFCC00"/>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 Qualified for duty (quals current)</a:t>
            </a:r>
          </a:p>
          <a:p>
            <a:pPr marL="1200240" lvl="2" indent="-285480">
              <a:lnSpc>
                <a:spcPct val="100000"/>
              </a:lnSpc>
              <a:spcBef>
                <a:spcPts val="720"/>
              </a:spcBef>
              <a:buClr>
                <a:srgbClr val="FFCC00"/>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Properly assigned to duty</a:t>
            </a:r>
          </a:p>
          <a:p>
            <a:pPr marL="1200240" lvl="2" indent="-285480">
              <a:lnSpc>
                <a:spcPct val="100000"/>
              </a:lnSpc>
              <a:spcBef>
                <a:spcPts val="720"/>
              </a:spcBef>
              <a:buClr>
                <a:srgbClr val="FFCC00"/>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Acting within the Scope of  Employment</a:t>
            </a:r>
          </a:p>
        </p:txBody>
      </p:sp>
    </p:spTree>
    <p:extLst>
      <p:ext uri="{BB962C8B-B14F-4D97-AF65-F5344CB8AC3E}">
        <p14:creationId xmlns:p14="http://schemas.microsoft.com/office/powerpoint/2010/main" val="22745348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Legal Issues</a:t>
            </a:r>
          </a:p>
        </p:txBody>
      </p:sp>
      <p:sp>
        <p:nvSpPr>
          <p:cNvPr id="3" name="Rectangle 3">
            <a:extLst>
              <a:ext uri="{FF2B5EF4-FFF2-40B4-BE49-F238E27FC236}">
                <a16:creationId xmlns:a16="http://schemas.microsoft.com/office/drawing/2014/main" id="{71C08372-8D17-02B4-1E6E-9AEB1E1BA573}"/>
              </a:ext>
            </a:extLst>
          </p:cNvPr>
          <p:cNvSpPr/>
          <p:nvPr/>
        </p:nvSpPr>
        <p:spPr>
          <a:xfrm>
            <a:off x="1295400" y="762000"/>
            <a:ext cx="7619400" cy="525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720" algn="ctr">
              <a:lnSpc>
                <a:spcPct val="100000"/>
              </a:lnSpc>
              <a:spcBef>
                <a:spcPts val="479"/>
              </a:spcBef>
              <a:tabLst>
                <a:tab pos="0" algn="l"/>
              </a:tabLst>
            </a:pPr>
            <a:r>
              <a:rPr lang="en-US" sz="2400" b="1" strike="noStrike" spc="-1" dirty="0">
                <a:solidFill>
                  <a:srgbClr val="FFFFFF"/>
                </a:solidFill>
                <a:latin typeface="Tahoma"/>
              </a:rPr>
              <a:t>Assignment to duty</a:t>
            </a:r>
            <a:endParaRPr lang="en-US" sz="2800" b="0" strike="noStrike" spc="-1" dirty="0">
              <a:latin typeface="Calibri" panose="020F0502020204030204" pitchFamily="34" charset="0"/>
              <a:cs typeface="Calibri" panose="020F0502020204030204" pitchFamily="34" charset="0"/>
            </a:endParaRPr>
          </a:p>
          <a:p>
            <a:pPr marL="360" algn="ctr">
              <a:lnSpc>
                <a:spcPct val="100000"/>
              </a:lnSpc>
              <a:spcBef>
                <a:spcPts val="561"/>
              </a:spcBef>
              <a:buClr>
                <a:schemeClr val="tx1"/>
              </a:buClr>
              <a:buSzPct val="65000"/>
              <a:tabLst>
                <a:tab pos="0" algn="l"/>
              </a:tabLst>
            </a:pPr>
            <a:r>
              <a:rPr lang="en-US" sz="2800" b="1" i="1" strike="noStrike" spc="-1" dirty="0">
                <a:latin typeface="Calibri" panose="020F0502020204030204" pitchFamily="34" charset="0"/>
                <a:cs typeface="Calibri" panose="020F0502020204030204" pitchFamily="34" charset="0"/>
              </a:rPr>
              <a:t>Assignment to Duty</a:t>
            </a:r>
          </a:p>
          <a:p>
            <a:pPr marL="343080" indent="-342720">
              <a:lnSpc>
                <a:spcPct val="100000"/>
              </a:lnSpc>
              <a:spcBef>
                <a:spcPts val="561"/>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Auxiliarists that meet the above criteria </a:t>
            </a:r>
            <a:r>
              <a:rPr lang="en-US" sz="2800" u="sng" strike="noStrike" spc="-1" dirty="0">
                <a:uFillTx/>
                <a:latin typeface="Calibri" panose="020F0502020204030204" pitchFamily="34" charset="0"/>
                <a:cs typeface="Calibri" panose="020F0502020204030204" pitchFamily="34" charset="0"/>
              </a:rPr>
              <a:t>MAY</a:t>
            </a:r>
            <a:r>
              <a:rPr lang="en-US" sz="2800" strike="noStrike" spc="-1" dirty="0">
                <a:latin typeface="Calibri" panose="020F0502020204030204" pitchFamily="34" charset="0"/>
                <a:cs typeface="Calibri" panose="020F0502020204030204" pitchFamily="34" charset="0"/>
              </a:rPr>
              <a:t> be covered for:</a:t>
            </a:r>
          </a:p>
          <a:p>
            <a:pPr marL="1200240" lvl="2" indent="-28548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Personal Injury and/or death</a:t>
            </a:r>
          </a:p>
          <a:p>
            <a:pPr marL="1200240" lvl="2" indent="-28548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Protection from Third party claims for:</a:t>
            </a:r>
          </a:p>
          <a:p>
            <a:pPr marL="2057400" lvl="4" indent="-22824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Liability to injured parties</a:t>
            </a:r>
          </a:p>
          <a:p>
            <a:pPr marL="2057400" lvl="4" indent="-22824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Property damage</a:t>
            </a:r>
          </a:p>
          <a:p>
            <a:pPr marL="1200240" lvl="2" indent="-28548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Property damage to Auxiliary Facilities that are under orders</a:t>
            </a:r>
          </a:p>
          <a:p>
            <a:pPr marL="343080" indent="-342720">
              <a:lnSpc>
                <a:spcPct val="100000"/>
              </a:lnSpc>
              <a:spcBef>
                <a:spcPts val="479"/>
              </a:spcBef>
              <a:buClr>
                <a:schemeClr val="tx1"/>
              </a:buClr>
              <a:buSzPct val="65000"/>
              <a:buFont typeface="Wingdings" charset="2"/>
              <a:buChar char=""/>
              <a:tabLst>
                <a:tab pos="0" algn="l"/>
              </a:tabLst>
            </a:pPr>
            <a:r>
              <a:rPr lang="en-US" sz="2800" strike="noStrike" spc="-1" dirty="0">
                <a:latin typeface="Calibri" panose="020F0502020204030204" pitchFamily="34" charset="0"/>
                <a:cs typeface="Calibri" panose="020F0502020204030204" pitchFamily="34" charset="0"/>
              </a:rPr>
              <a:t>Coverage DOES NOT extend to personal property of an Auxiliarist.</a:t>
            </a:r>
          </a:p>
        </p:txBody>
      </p:sp>
    </p:spTree>
    <p:extLst>
      <p:ext uri="{BB962C8B-B14F-4D97-AF65-F5344CB8AC3E}">
        <p14:creationId xmlns:p14="http://schemas.microsoft.com/office/powerpoint/2010/main" val="35456681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Legal Issues</a:t>
            </a:r>
          </a:p>
        </p:txBody>
      </p:sp>
      <p:sp>
        <p:nvSpPr>
          <p:cNvPr id="5" name="Rectangle 3">
            <a:extLst>
              <a:ext uri="{FF2B5EF4-FFF2-40B4-BE49-F238E27FC236}">
                <a16:creationId xmlns:a16="http://schemas.microsoft.com/office/drawing/2014/main" id="{6581EE82-AC54-D159-6E7E-A73A2053D379}"/>
              </a:ext>
            </a:extLst>
          </p:cNvPr>
          <p:cNvSpPr/>
          <p:nvPr/>
        </p:nvSpPr>
        <p:spPr>
          <a:xfrm>
            <a:off x="381240" y="1143000"/>
            <a:ext cx="8762760" cy="525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720" algn="ctr">
              <a:lnSpc>
                <a:spcPct val="100000"/>
              </a:lnSpc>
              <a:spcBef>
                <a:spcPts val="479"/>
              </a:spcBef>
              <a:tabLst>
                <a:tab pos="0" algn="l"/>
              </a:tabLst>
            </a:pPr>
            <a:r>
              <a:rPr lang="en-US" sz="2800" b="1" strike="noStrike" spc="-1" dirty="0">
                <a:latin typeface="Calibri" panose="020F0502020204030204" pitchFamily="34" charset="0"/>
                <a:cs typeface="Calibri" panose="020F0502020204030204" pitchFamily="34" charset="0"/>
              </a:rPr>
              <a:t>Assignment to duty</a:t>
            </a:r>
            <a:endParaRPr lang="en-US" sz="2800" b="0" strike="noStrike" spc="-1" dirty="0">
              <a:latin typeface="Calibri" panose="020F0502020204030204" pitchFamily="34" charset="0"/>
              <a:cs typeface="Calibri" panose="020F0502020204030204" pitchFamily="34" charset="0"/>
            </a:endParaRPr>
          </a:p>
          <a:p>
            <a:pPr>
              <a:lnSpc>
                <a:spcPct val="100000"/>
              </a:lnSpc>
              <a:spcBef>
                <a:spcPts val="479"/>
              </a:spcBef>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rgbClr val="FFCC00"/>
              </a:buClr>
              <a:buSzPct val="65000"/>
              <a:buFont typeface="Wingdings" charset="2"/>
              <a:buChar char=""/>
              <a:tabLst>
                <a:tab pos="0" algn="l"/>
              </a:tabLst>
            </a:pPr>
            <a:r>
              <a:rPr lang="en-US" sz="2800" b="1" strike="noStrike" spc="-1" dirty="0">
                <a:latin typeface="Calibri" panose="020F0502020204030204" pitchFamily="34" charset="0"/>
                <a:cs typeface="Calibri" panose="020F0502020204030204" pitchFamily="34" charset="0"/>
              </a:rPr>
              <a:t>The Auxiliary Manual specifically excludes </a:t>
            </a:r>
            <a:r>
              <a:rPr lang="en-US" sz="2800" b="1" strike="noStrike" spc="-1" dirty="0" err="1">
                <a:latin typeface="Calibri" panose="020F0502020204030204" pitchFamily="34" charset="0"/>
                <a:cs typeface="Calibri" panose="020F0502020204030204" pitchFamily="34" charset="0"/>
              </a:rPr>
              <a:t>en</a:t>
            </a:r>
            <a:r>
              <a:rPr lang="en-US" sz="2800" b="1" strike="noStrike" spc="-1" dirty="0">
                <a:latin typeface="Calibri" panose="020F0502020204030204" pitchFamily="34" charset="0"/>
                <a:cs typeface="Calibri" panose="020F0502020204030204" pitchFamily="34" charset="0"/>
              </a:rPr>
              <a:t>-route coverage to/from Flotilla meetings per ref (b) Ch 5.J.1.</a:t>
            </a:r>
          </a:p>
          <a:p>
            <a:pPr>
              <a:lnSpc>
                <a:spcPct val="100000"/>
              </a:lnSpc>
              <a:spcBef>
                <a:spcPts val="479"/>
              </a:spcBef>
              <a:tabLst>
                <a:tab pos="0" algn="l"/>
              </a:tabLst>
            </a:pPr>
            <a:endParaRPr lang="en-US" sz="2800" b="1"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rgbClr val="FFCC00"/>
              </a:buClr>
              <a:buSzPct val="65000"/>
              <a:buFont typeface="Wingdings" charset="2"/>
              <a:buChar char=""/>
              <a:tabLst>
                <a:tab pos="0" algn="l"/>
              </a:tabLst>
            </a:pPr>
            <a:r>
              <a:rPr lang="en-US" sz="2800" b="1" strike="noStrike" spc="-1" dirty="0">
                <a:latin typeface="Calibri" panose="020F0502020204030204" pitchFamily="34" charset="0"/>
                <a:cs typeface="Calibri" panose="020F0502020204030204" pitchFamily="34" charset="0"/>
              </a:rPr>
              <a:t>Recommend scheduling a member training session at meetings, then the Auxiliarist is </a:t>
            </a:r>
            <a:r>
              <a:rPr lang="en-US" sz="2800" b="1" strike="noStrike" spc="-1" dirty="0" err="1">
                <a:latin typeface="Calibri" panose="020F0502020204030204" pitchFamily="34" charset="0"/>
                <a:cs typeface="Calibri" panose="020F0502020204030204" pitchFamily="34" charset="0"/>
              </a:rPr>
              <a:t>en</a:t>
            </a:r>
            <a:r>
              <a:rPr lang="en-US" sz="2800" b="1" strike="noStrike" spc="-1" dirty="0">
                <a:latin typeface="Calibri" panose="020F0502020204030204" pitchFamily="34" charset="0"/>
                <a:cs typeface="Calibri" panose="020F0502020204030204" pitchFamily="34" charset="0"/>
              </a:rPr>
              <a:t>-route to a training session, and that MAY be covered, provided: </a:t>
            </a:r>
          </a:p>
          <a:p>
            <a:pPr marL="1200240" lvl="2" indent="-285480">
              <a:lnSpc>
                <a:spcPct val="100000"/>
              </a:lnSpc>
              <a:spcBef>
                <a:spcPts val="479"/>
              </a:spcBef>
              <a:buClr>
                <a:srgbClr val="FFCC00"/>
              </a:buClr>
              <a:buSzPct val="65000"/>
              <a:buFont typeface="Wingdings" charset="2"/>
              <a:buChar char=""/>
              <a:tabLst>
                <a:tab pos="0" algn="l"/>
              </a:tabLst>
            </a:pPr>
            <a:r>
              <a:rPr lang="en-US" sz="2800" b="1" strike="noStrike" spc="-1" dirty="0">
                <a:latin typeface="Calibri" panose="020F0502020204030204" pitchFamily="34" charset="0"/>
                <a:cs typeface="Calibri" panose="020F0502020204030204" pitchFamily="34" charset="0"/>
              </a:rPr>
              <a:t>The training is on the agenda </a:t>
            </a:r>
          </a:p>
          <a:p>
            <a:pPr marL="1200240" lvl="2" indent="-285480">
              <a:lnSpc>
                <a:spcPct val="100000"/>
              </a:lnSpc>
              <a:spcBef>
                <a:spcPts val="479"/>
              </a:spcBef>
              <a:buClr>
                <a:srgbClr val="FFCC00"/>
              </a:buClr>
              <a:buSzPct val="65000"/>
              <a:buFont typeface="Wingdings" charset="2"/>
              <a:buChar char=""/>
              <a:tabLst>
                <a:tab pos="0" algn="l"/>
              </a:tabLst>
            </a:pPr>
            <a:r>
              <a:rPr lang="en-US" sz="2800" b="1" strike="noStrike" spc="-1" dirty="0">
                <a:latin typeface="Calibri" panose="020F0502020204030204" pitchFamily="34" charset="0"/>
                <a:cs typeface="Calibri" panose="020F0502020204030204" pitchFamily="34" charset="0"/>
              </a:rPr>
              <a:t>Members have been notified of the training. </a:t>
            </a:r>
          </a:p>
          <a:p>
            <a:pPr marL="343080" indent="-342720">
              <a:lnSpc>
                <a:spcPct val="100000"/>
              </a:lnSpc>
              <a:spcBef>
                <a:spcPts val="561"/>
              </a:spcBef>
              <a:tabLst>
                <a:tab pos="0" algn="l"/>
              </a:tabLst>
            </a:pPr>
            <a:endParaRPr lang="en-US" sz="2400" b="0" strike="noStrike" spc="-1" dirty="0">
              <a:latin typeface="Arial"/>
            </a:endParaRPr>
          </a:p>
        </p:txBody>
      </p:sp>
    </p:spTree>
    <p:extLst>
      <p:ext uri="{BB962C8B-B14F-4D97-AF65-F5344CB8AC3E}">
        <p14:creationId xmlns:p14="http://schemas.microsoft.com/office/powerpoint/2010/main" val="32363060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Legal Issues</a:t>
            </a:r>
          </a:p>
        </p:txBody>
      </p:sp>
      <p:sp>
        <p:nvSpPr>
          <p:cNvPr id="5" name="Rectangle 3">
            <a:extLst>
              <a:ext uri="{FF2B5EF4-FFF2-40B4-BE49-F238E27FC236}">
                <a16:creationId xmlns:a16="http://schemas.microsoft.com/office/drawing/2014/main" id="{6581EE82-AC54-D159-6E7E-A73A2053D379}"/>
              </a:ext>
            </a:extLst>
          </p:cNvPr>
          <p:cNvSpPr/>
          <p:nvPr/>
        </p:nvSpPr>
        <p:spPr>
          <a:xfrm>
            <a:off x="381240" y="1143000"/>
            <a:ext cx="8762760" cy="525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720" algn="ctr">
              <a:lnSpc>
                <a:spcPct val="100000"/>
              </a:lnSpc>
              <a:spcBef>
                <a:spcPts val="479"/>
              </a:spcBef>
              <a:tabLst>
                <a:tab pos="0" algn="l"/>
              </a:tabLst>
            </a:pPr>
            <a:r>
              <a:rPr lang="en-US" sz="2800" b="1" i="1" strike="noStrike" spc="-1" dirty="0">
                <a:latin typeface="Calibri" panose="020F0502020204030204" pitchFamily="34" charset="0"/>
                <a:cs typeface="Calibri" panose="020F0502020204030204" pitchFamily="34" charset="0"/>
              </a:rPr>
              <a:t>Contracts</a:t>
            </a:r>
            <a:endParaRPr lang="en-US" sz="2800" b="1" strike="noStrike" spc="-1" dirty="0">
              <a:latin typeface="Calibri" panose="020F0502020204030204" pitchFamily="34" charset="0"/>
              <a:cs typeface="Calibri" panose="020F0502020204030204" pitchFamily="34" charset="0"/>
            </a:endParaRPr>
          </a:p>
          <a:p>
            <a:pPr>
              <a:lnSpc>
                <a:spcPct val="100000"/>
              </a:lnSpc>
              <a:spcBef>
                <a:spcPts val="479"/>
              </a:spcBef>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chemeClr val="tx1"/>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Only the Unit Commander has the authority to sign contracts and similar agreements. </a:t>
            </a:r>
          </a:p>
          <a:p>
            <a:pPr marL="343080" indent="-342720">
              <a:lnSpc>
                <a:spcPct val="100000"/>
              </a:lnSpc>
              <a:spcBef>
                <a:spcPts val="479"/>
              </a:spcBef>
              <a:buClr>
                <a:schemeClr val="tx1"/>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This authority cannot be delegated.</a:t>
            </a:r>
          </a:p>
          <a:p>
            <a:pPr marL="457200" indent="-457200">
              <a:lnSpc>
                <a:spcPct val="100000"/>
              </a:lnSpc>
              <a:spcBef>
                <a:spcPts val="479"/>
              </a:spcBef>
              <a:buClr>
                <a:schemeClr val="tx1"/>
              </a:buClr>
              <a:buFont typeface="Arial" panose="020B0604020202020204" pitchFamily="34" charset="0"/>
              <a:buChar char="•"/>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chemeClr val="tx1"/>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Contracts must be reviewed and approved by the DSO-LP or ADSO-LP.</a:t>
            </a:r>
          </a:p>
          <a:p>
            <a:pPr marL="457200" indent="-457200">
              <a:lnSpc>
                <a:spcPct val="100000"/>
              </a:lnSpc>
              <a:spcBef>
                <a:spcPts val="479"/>
              </a:spcBef>
              <a:buClr>
                <a:schemeClr val="tx1"/>
              </a:buClr>
              <a:buFont typeface="Arial" panose="020B0604020202020204" pitchFamily="34" charset="0"/>
              <a:buChar char="•"/>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buClr>
                <a:schemeClr val="tx1"/>
              </a:buClr>
              <a:buSzPct val="65000"/>
              <a:buFont typeface="Wingdings" charset="2"/>
              <a:buChar char=""/>
              <a:tabLst>
                <a:tab pos="0" algn="l"/>
              </a:tabLst>
            </a:pPr>
            <a:r>
              <a:rPr lang="en-US" sz="2800" b="0" strike="noStrike" spc="-1" dirty="0">
                <a:latin typeface="Calibri" panose="020F0502020204030204" pitchFamily="34" charset="0"/>
                <a:cs typeface="Calibri" panose="020F0502020204030204" pitchFamily="34" charset="0"/>
              </a:rPr>
              <a:t>Contracts and agreement that do not conform to rules, leave the signing Auxiliarist personally liable.</a:t>
            </a:r>
          </a:p>
          <a:p>
            <a:pPr marL="343080" indent="-342720">
              <a:lnSpc>
                <a:spcPct val="100000"/>
              </a:lnSpc>
              <a:spcBef>
                <a:spcPts val="561"/>
              </a:spcBef>
              <a:tabLst>
                <a:tab pos="0" algn="l"/>
              </a:tabLst>
            </a:pPr>
            <a:endParaRPr lang="en-US" sz="2400" b="0" strike="noStrike" spc="-1" dirty="0">
              <a:latin typeface="Arial"/>
            </a:endParaRPr>
          </a:p>
        </p:txBody>
      </p:sp>
    </p:spTree>
    <p:extLst>
      <p:ext uri="{BB962C8B-B14F-4D97-AF65-F5344CB8AC3E}">
        <p14:creationId xmlns:p14="http://schemas.microsoft.com/office/powerpoint/2010/main" val="32191272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066800" y="76201"/>
            <a:ext cx="7772400" cy="990600"/>
          </a:xfrm>
        </p:spPr>
        <p:txBody>
          <a:bodyPr/>
          <a:lstStyle/>
          <a:p>
            <a:r>
              <a:rPr lang="en-US" dirty="0"/>
              <a:t>Legal Issues</a:t>
            </a:r>
          </a:p>
        </p:txBody>
      </p:sp>
      <p:sp>
        <p:nvSpPr>
          <p:cNvPr id="4" name="TextBox 3">
            <a:extLst>
              <a:ext uri="{FF2B5EF4-FFF2-40B4-BE49-F238E27FC236}">
                <a16:creationId xmlns:a16="http://schemas.microsoft.com/office/drawing/2014/main" id="{23D0E15F-36C0-36A0-BAE9-76D05954E3F9}"/>
              </a:ext>
            </a:extLst>
          </p:cNvPr>
          <p:cNvSpPr txBox="1"/>
          <p:nvPr/>
        </p:nvSpPr>
        <p:spPr>
          <a:xfrm>
            <a:off x="1143000" y="1219200"/>
            <a:ext cx="7696200" cy="4103688"/>
          </a:xfrm>
          <a:prstGeom prst="rect">
            <a:avLst/>
          </a:prstGeom>
          <a:noFill/>
        </p:spPr>
        <p:txBody>
          <a:bodyPr wrap="square">
            <a:spAutoFit/>
          </a:bodyPr>
          <a:lstStyle/>
          <a:p>
            <a:pPr marL="343080" indent="-342720" algn="ctr">
              <a:lnSpc>
                <a:spcPct val="100000"/>
              </a:lnSpc>
              <a:spcBef>
                <a:spcPts val="479"/>
              </a:spcBef>
              <a:tabLst>
                <a:tab pos="0" algn="l"/>
              </a:tabLst>
            </a:pPr>
            <a:r>
              <a:rPr lang="en-US" sz="2400" b="1" strike="noStrike" spc="-1" dirty="0">
                <a:latin typeface="Calibri" panose="020F0502020204030204" pitchFamily="34" charset="0"/>
                <a:cs typeface="Calibri" panose="020F0502020204030204" pitchFamily="34" charset="0"/>
              </a:rPr>
              <a:t>DONATIONs/ SOLITATIONS</a:t>
            </a:r>
          </a:p>
          <a:p>
            <a:pPr marL="343080" indent="-342720" algn="ctr">
              <a:lnSpc>
                <a:spcPct val="100000"/>
              </a:lnSpc>
              <a:spcBef>
                <a:spcPts val="479"/>
              </a:spcBef>
              <a:tabLst>
                <a:tab pos="0" algn="l"/>
              </a:tabLst>
            </a:pPr>
            <a:endParaRPr lang="en-US" sz="2400" b="1" strike="noStrike" spc="-1" dirty="0">
              <a:latin typeface="Calibri" panose="020F0502020204030204" pitchFamily="34" charset="0"/>
              <a:cs typeface="Calibri" panose="020F0502020204030204" pitchFamily="34" charset="0"/>
            </a:endParaRPr>
          </a:p>
          <a:p>
            <a:pPr marL="343080" indent="-342720">
              <a:spcBef>
                <a:spcPts val="479"/>
              </a:spcBef>
              <a:tabLst>
                <a:tab pos="0" algn="l"/>
              </a:tabLst>
            </a:pPr>
            <a:r>
              <a:rPr lang="en-US" sz="2800" b="0" strike="noStrike" spc="-1" dirty="0">
                <a:latin typeface="Calibri" panose="020F0502020204030204" pitchFamily="34" charset="0"/>
                <a:cs typeface="Calibri" panose="020F0502020204030204" pitchFamily="34" charset="0"/>
              </a:rPr>
              <a:t>     All Flotilla, Division and District units are authorized to solicit and accept money or equipment/materials from community charitable organizations, commercial firms and businesses, provided such donors are strictly local in nature </a:t>
            </a:r>
          </a:p>
          <a:p>
            <a:pPr marL="343080" indent="-342720">
              <a:lnSpc>
                <a:spcPct val="100000"/>
              </a:lnSpc>
              <a:spcBef>
                <a:spcPts val="479"/>
              </a:spcBef>
              <a:tabLst>
                <a:tab pos="0" algn="l"/>
              </a:tabLst>
            </a:pPr>
            <a:endParaRPr lang="en-US" sz="2800" b="0" strike="noStrike" spc="-1" dirty="0">
              <a:latin typeface="Calibri" panose="020F0502020204030204" pitchFamily="34" charset="0"/>
              <a:cs typeface="Calibri" panose="020F0502020204030204" pitchFamily="34" charset="0"/>
            </a:endParaRPr>
          </a:p>
          <a:p>
            <a:pPr marL="343080" indent="-342720">
              <a:lnSpc>
                <a:spcPct val="100000"/>
              </a:lnSpc>
              <a:spcBef>
                <a:spcPts val="479"/>
              </a:spcBef>
              <a:tabLst>
                <a:tab pos="0" algn="l"/>
              </a:tabLst>
            </a:pPr>
            <a:r>
              <a:rPr lang="en-US" sz="2800" b="0" i="1" strike="noStrike" spc="-1" dirty="0">
                <a:solidFill>
                  <a:schemeClr val="accent6"/>
                </a:solidFill>
                <a:latin typeface="Calibri" panose="020F0502020204030204" pitchFamily="34" charset="0"/>
                <a:cs typeface="Calibri" panose="020F0502020204030204" pitchFamily="34" charset="0"/>
              </a:rPr>
              <a:t>Go to DCDR for guidance from ADSO-LP</a:t>
            </a:r>
            <a:endParaRPr lang="en-US" sz="2800" b="0" strike="noStrike" spc="-1"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84119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14400" y="2514600"/>
            <a:ext cx="7886700" cy="1129445"/>
          </a:xfrm>
        </p:spPr>
        <p:txBody>
          <a:bodyPr/>
          <a:lstStyle/>
          <a:p>
            <a:r>
              <a:rPr lang="en-US" dirty="0"/>
              <a:t>BREAK</a:t>
            </a:r>
          </a:p>
        </p:txBody>
      </p:sp>
    </p:spTree>
    <p:extLst>
      <p:ext uri="{BB962C8B-B14F-4D97-AF65-F5344CB8AC3E}">
        <p14:creationId xmlns:p14="http://schemas.microsoft.com/office/powerpoint/2010/main" val="883838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721895"/>
            <a:ext cx="7886700" cy="1129445"/>
          </a:xfrm>
        </p:spPr>
        <p:txBody>
          <a:bodyPr/>
          <a:lstStyle/>
          <a:p>
            <a:r>
              <a:rPr lang="en-US" dirty="0"/>
              <a:t>Flotilla Evaluation</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41201909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914400" y="381000"/>
            <a:ext cx="7772400" cy="990600"/>
          </a:xfrm>
        </p:spPr>
        <p:txBody>
          <a:bodyPr/>
          <a:lstStyle/>
          <a:p>
            <a:r>
              <a:rPr lang="en-US" sz="4800" b="1" dirty="0">
                <a:effectLst/>
              </a:rPr>
              <a:t>Flotilla Risk Calculation Worksheet </a:t>
            </a:r>
            <a:endParaRPr lang="en-US" sz="4800" dirty="0"/>
          </a:p>
        </p:txBody>
      </p:sp>
      <p:sp>
        <p:nvSpPr>
          <p:cNvPr id="4" name="TextBox 3">
            <a:extLst>
              <a:ext uri="{FF2B5EF4-FFF2-40B4-BE49-F238E27FC236}">
                <a16:creationId xmlns:a16="http://schemas.microsoft.com/office/drawing/2014/main" id="{23D0E15F-36C0-36A0-BAE9-76D05954E3F9}"/>
              </a:ext>
            </a:extLst>
          </p:cNvPr>
          <p:cNvSpPr txBox="1"/>
          <p:nvPr/>
        </p:nvSpPr>
        <p:spPr>
          <a:xfrm>
            <a:off x="1295400" y="2057400"/>
            <a:ext cx="7696200" cy="461665"/>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 </a:t>
            </a:r>
          </a:p>
        </p:txBody>
      </p:sp>
      <p:pic>
        <p:nvPicPr>
          <p:cNvPr id="3" name="Picture 5">
            <a:extLst>
              <a:ext uri="{FF2B5EF4-FFF2-40B4-BE49-F238E27FC236}">
                <a16:creationId xmlns:a16="http://schemas.microsoft.com/office/drawing/2014/main" id="{1AE84D75-6136-B879-1B02-26FA2E956E62}"/>
              </a:ext>
            </a:extLst>
          </p:cNvPr>
          <p:cNvPicPr/>
          <p:nvPr/>
        </p:nvPicPr>
        <p:blipFill>
          <a:blip r:embed="rId2"/>
          <a:stretch/>
        </p:blipFill>
        <p:spPr>
          <a:xfrm>
            <a:off x="2819400" y="1447800"/>
            <a:ext cx="3886320" cy="4978320"/>
          </a:xfrm>
          <a:prstGeom prst="rect">
            <a:avLst/>
          </a:prstGeom>
          <a:ln w="9525">
            <a:noFill/>
          </a:ln>
          <a:effectLst>
            <a:outerShdw blurRad="50760" dist="126770" dir="2700000" algn="tl" rotWithShape="0">
              <a:srgbClr val="000000">
                <a:alpha val="40000"/>
              </a:srgbClr>
            </a:outerShdw>
          </a:effectLst>
        </p:spPr>
      </p:pic>
      <p:pic>
        <p:nvPicPr>
          <p:cNvPr id="5" name="Picture 5">
            <a:extLst>
              <a:ext uri="{FF2B5EF4-FFF2-40B4-BE49-F238E27FC236}">
                <a16:creationId xmlns:a16="http://schemas.microsoft.com/office/drawing/2014/main" id="{6C9AE586-6DF5-CB7A-9E11-AED4F6B9C603}"/>
              </a:ext>
            </a:extLst>
          </p:cNvPr>
          <p:cNvPicPr/>
          <p:nvPr/>
        </p:nvPicPr>
        <p:blipFill>
          <a:blip r:embed="rId2"/>
          <a:stretch/>
        </p:blipFill>
        <p:spPr>
          <a:xfrm>
            <a:off x="2743200" y="1600200"/>
            <a:ext cx="3886320" cy="4978320"/>
          </a:xfrm>
          <a:prstGeom prst="rect">
            <a:avLst/>
          </a:prstGeom>
          <a:ln w="9525">
            <a:noFill/>
          </a:ln>
          <a:effectLst>
            <a:outerShdw blurRad="50760" dist="126770" dir="2700000" algn="tl" rotWithShape="0">
              <a:srgbClr val="000000">
                <a:alpha val="40000"/>
              </a:srgbClr>
            </a:outerShdw>
          </a:effectLst>
        </p:spPr>
      </p:pic>
    </p:spTree>
    <p:extLst>
      <p:ext uri="{BB962C8B-B14F-4D97-AF65-F5344CB8AC3E}">
        <p14:creationId xmlns:p14="http://schemas.microsoft.com/office/powerpoint/2010/main" val="21303777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914400" y="381000"/>
            <a:ext cx="7772400" cy="990600"/>
          </a:xfrm>
        </p:spPr>
        <p:txBody>
          <a:bodyPr/>
          <a:lstStyle/>
          <a:p>
            <a:r>
              <a:rPr lang="en-US" sz="4800" b="1" dirty="0">
                <a:effectLst/>
              </a:rPr>
              <a:t>Flotilla Risk Calculation Worksheet </a:t>
            </a:r>
            <a:endParaRPr lang="en-US" sz="4800" dirty="0"/>
          </a:p>
        </p:txBody>
      </p:sp>
      <p:sp>
        <p:nvSpPr>
          <p:cNvPr id="4" name="TextBox 3">
            <a:extLst>
              <a:ext uri="{FF2B5EF4-FFF2-40B4-BE49-F238E27FC236}">
                <a16:creationId xmlns:a16="http://schemas.microsoft.com/office/drawing/2014/main" id="{23D0E15F-36C0-36A0-BAE9-76D05954E3F9}"/>
              </a:ext>
            </a:extLst>
          </p:cNvPr>
          <p:cNvSpPr txBox="1"/>
          <p:nvPr/>
        </p:nvSpPr>
        <p:spPr>
          <a:xfrm>
            <a:off x="2286000" y="2743200"/>
            <a:ext cx="6172200" cy="2185214"/>
          </a:xfrm>
          <a:prstGeom prst="rect">
            <a:avLst/>
          </a:prstGeom>
          <a:noFill/>
        </p:spPr>
        <p:txBody>
          <a:bodyPr wrap="square">
            <a:spAutoFit/>
          </a:bodyPr>
          <a:lstStyle/>
          <a:p>
            <a:pPr marR="0" lvl="0">
              <a:spcBef>
                <a:spcPts val="0"/>
              </a:spcBef>
              <a:spcAft>
                <a:spcPts val="0"/>
              </a:spcAft>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Document Review:</a:t>
            </a:r>
          </a:p>
          <a:p>
            <a:pPr marR="0" lvl="0">
              <a:spcBef>
                <a:spcPts val="0"/>
              </a:spcBef>
              <a:spcAft>
                <a:spcPts val="0"/>
              </a:spcAft>
              <a:tabLst>
                <a:tab pos="457200" algn="l"/>
              </a:tabLs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spcBef>
                <a:spcPts val="0"/>
              </a:spcBef>
              <a:spcAft>
                <a:spcPts val="0"/>
              </a:spcAft>
              <a:buFont typeface="+mj-lt"/>
              <a:buAutoNum type="arabicPeriod"/>
              <a:tabLst>
                <a:tab pos="457200" algn="l"/>
              </a:tabLst>
            </a:pPr>
            <a:r>
              <a:rPr lang="en-US" sz="2800" b="1" dirty="0">
                <a:solidFill>
                  <a:schemeClr val="accent6"/>
                </a:solidFill>
                <a:latin typeface="Calibri" panose="020F0502020204030204" pitchFamily="34" charset="0"/>
                <a:ea typeface="Calibri" panose="020F0502020204030204" pitchFamily="34" charset="0"/>
              </a:rPr>
              <a:t>Flotilla Health Evaluation - GAR</a:t>
            </a:r>
          </a:p>
          <a:p>
            <a:pPr marL="514350" marR="0" lvl="0" indent="-514350">
              <a:spcBef>
                <a:spcPts val="0"/>
              </a:spcBef>
              <a:spcAft>
                <a:spcPts val="0"/>
              </a:spcAft>
              <a:buFont typeface="+mj-lt"/>
              <a:buAutoNum type="arabicPeriod"/>
              <a:tabLst>
                <a:tab pos="457200" algn="l"/>
              </a:tabLst>
            </a:pPr>
            <a:r>
              <a:rPr lang="en-US" sz="28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Know Your Members Quadrant</a:t>
            </a:r>
          </a:p>
          <a:p>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831713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914400" y="381000"/>
            <a:ext cx="7772400" cy="990600"/>
          </a:xfrm>
        </p:spPr>
        <p:txBody>
          <a:bodyPr/>
          <a:lstStyle/>
          <a:p>
            <a:r>
              <a:rPr lang="en-US" sz="4800" b="1" dirty="0">
                <a:effectLst/>
              </a:rPr>
              <a:t>Flotilla Risk Calculation Worksheet </a:t>
            </a:r>
            <a:endParaRPr lang="en-US" sz="4800" dirty="0"/>
          </a:p>
        </p:txBody>
      </p:sp>
      <p:sp>
        <p:nvSpPr>
          <p:cNvPr id="4" name="TextBox 3">
            <a:extLst>
              <a:ext uri="{FF2B5EF4-FFF2-40B4-BE49-F238E27FC236}">
                <a16:creationId xmlns:a16="http://schemas.microsoft.com/office/drawing/2014/main" id="{23D0E15F-36C0-36A0-BAE9-76D05954E3F9}"/>
              </a:ext>
            </a:extLst>
          </p:cNvPr>
          <p:cNvSpPr txBox="1"/>
          <p:nvPr/>
        </p:nvSpPr>
        <p:spPr>
          <a:xfrm>
            <a:off x="1295400" y="2057400"/>
            <a:ext cx="7696200" cy="4770537"/>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GAR is based on a team discussion to understand and evaluate the risks attendant to flotilla success and how they will be managed. Risk management is what is important; not the ability to assign numerical values or colors to risk elements. </a:t>
            </a:r>
          </a:p>
          <a:p>
            <a:pPr marL="342900" marR="0" lvl="0" indent="-342900">
              <a:spcBef>
                <a:spcPts val="0"/>
              </a:spcBef>
              <a:spcAft>
                <a:spcPts val="0"/>
              </a:spcAft>
              <a:buFont typeface="Arial" panose="020B0604020202020204" pitchFamily="34" charset="0"/>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GAR model should be used as part of planning for flotilla success, and should be continually reassessed as we reach milestones within our plans, or as elements change. </a:t>
            </a:r>
          </a:p>
          <a:p>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3744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14</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90600" y="4572000"/>
            <a:ext cx="7467600" cy="1671638"/>
          </a:xfrm>
          <a:prstGeom prst="rect">
            <a:avLst/>
          </a:prstGeom>
          <a:noFill/>
          <a:ln>
            <a:noFill/>
          </a:ln>
          <a:effectLst/>
        </p:spPr>
        <p:txBody>
          <a:bodyPr/>
          <a:lstStyle/>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“SN#3-- What are you doing?”</a:t>
            </a:r>
          </a:p>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SN#3 says: “I’m Saving LIVES BM2!”</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68668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721895"/>
            <a:ext cx="7886700" cy="1129445"/>
          </a:xfrm>
        </p:spPr>
        <p:txBody>
          <a:bodyPr/>
          <a:lstStyle/>
          <a:p>
            <a:r>
              <a:rPr lang="en-US" dirty="0"/>
              <a:t>Wrap-up</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2555089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14400" y="3124200"/>
            <a:ext cx="7886700" cy="2882045"/>
          </a:xfrm>
        </p:spPr>
        <p:txBody>
          <a:bodyPr/>
          <a:lstStyle/>
          <a:p>
            <a:pPr algn="ctr">
              <a:lnSpc>
                <a:spcPct val="100000"/>
              </a:lnSpc>
            </a:pPr>
            <a:r>
              <a:rPr lang="en-US" sz="5400" dirty="0">
                <a:solidFill>
                  <a:schemeClr val="tx1"/>
                </a:solidFill>
              </a:rPr>
              <a:t>CONGRATULATIONS</a:t>
            </a:r>
            <a:br>
              <a:rPr lang="en-US" sz="5400" dirty="0">
                <a:solidFill>
                  <a:schemeClr val="tx1"/>
                </a:solidFill>
              </a:rPr>
            </a:br>
            <a:r>
              <a:rPr lang="en-US" sz="3600" b="0" strike="noStrike" spc="-1" dirty="0">
                <a:solidFill>
                  <a:schemeClr val="tx1"/>
                </a:solidFill>
                <a:latin typeface="Calibri" panose="020F0502020204030204" pitchFamily="34" charset="0"/>
                <a:cs typeface="Calibri" panose="020F0502020204030204" pitchFamily="34" charset="0"/>
              </a:rPr>
              <a:t>Thank You </a:t>
            </a:r>
            <a:br>
              <a:rPr lang="en-US" sz="3600" b="0" strike="noStrike" spc="-1" dirty="0">
                <a:solidFill>
                  <a:schemeClr val="tx1"/>
                </a:solidFill>
                <a:latin typeface="Calibri" panose="020F0502020204030204" pitchFamily="34" charset="0"/>
                <a:cs typeface="Calibri" panose="020F0502020204030204" pitchFamily="34" charset="0"/>
              </a:rPr>
            </a:br>
            <a:r>
              <a:rPr lang="en-US" sz="3600" b="0" strike="noStrike" spc="-1" dirty="0">
                <a:solidFill>
                  <a:schemeClr val="tx1"/>
                </a:solidFill>
                <a:latin typeface="Calibri" panose="020F0502020204030204" pitchFamily="34" charset="0"/>
                <a:cs typeface="Calibri" panose="020F0502020204030204" pitchFamily="34" charset="0"/>
              </a:rPr>
              <a:t>For Attending and Participating in the 2024 Flotilla Elected Leader Academy </a:t>
            </a:r>
            <a:endParaRPr lang="en-US" sz="5400" dirty="0">
              <a:solidFill>
                <a:schemeClr val="tx1"/>
              </a:solidFill>
            </a:endParaRP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74289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15</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14400" y="4419601"/>
            <a:ext cx="7696200" cy="1904999"/>
          </a:xfrm>
          <a:prstGeom prst="rect">
            <a:avLst/>
          </a:prstGeom>
          <a:noFill/>
          <a:ln>
            <a:noFill/>
          </a:ln>
          <a:effectLst/>
        </p:spPr>
        <p:txBody>
          <a:bodyPr/>
          <a:lstStyle/>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Three different answers for the same job?</a:t>
            </a:r>
          </a:p>
          <a:p>
            <a:pPr marL="342900" indent="-342900">
              <a:spcBef>
                <a:spcPct val="20000"/>
              </a:spcBef>
              <a:buClr>
                <a:schemeClr val="folHlink"/>
              </a:buClr>
              <a:buSzPct val="65000"/>
              <a:buFont typeface="Wingdings" pitchFamily="2" charset="2"/>
              <a:buChar char="n"/>
              <a:defRPr/>
            </a:pPr>
            <a:endParaRPr lang="en-US" sz="2800" dirty="0">
              <a:latin typeface="Calibri" panose="020F0502020204030204" pitchFamily="34" charset="0"/>
              <a:cs typeface="Calibri" panose="020F0502020204030204" pitchFamily="34" charset="0"/>
            </a:endParaRPr>
          </a:p>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Why is that?</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428472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16</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14400" y="4043725"/>
            <a:ext cx="7315200" cy="2280876"/>
          </a:xfrm>
          <a:prstGeom prst="rect">
            <a:avLst/>
          </a:prstGeom>
          <a:noFill/>
          <a:ln>
            <a:noFill/>
          </a:ln>
          <a:effectLst/>
        </p:spPr>
        <p:txBody>
          <a:bodyPr/>
          <a:lstStyle/>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The differences are the attitude and understanding of the role each SN plays in one of the main missions of the Coast Guard </a:t>
            </a:r>
          </a:p>
          <a:p>
            <a:pPr algn="ctr">
              <a:spcBef>
                <a:spcPct val="20000"/>
              </a:spcBef>
              <a:buClr>
                <a:schemeClr val="folHlink"/>
              </a:buClr>
              <a:buSzPct val="65000"/>
              <a:defRPr/>
            </a:pPr>
            <a:endParaRPr lang="en-US" sz="2800" dirty="0">
              <a:latin typeface="Calibri" panose="020F0502020204030204" pitchFamily="34" charset="0"/>
              <a:cs typeface="Calibri" panose="020F0502020204030204" pitchFamily="34" charset="0"/>
            </a:endParaRPr>
          </a:p>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SAVING LIVES!</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99922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17</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1219200" y="4114801"/>
            <a:ext cx="6781800" cy="2128837"/>
          </a:xfrm>
          <a:prstGeom prst="rect">
            <a:avLst/>
          </a:prstGeom>
          <a:noFill/>
          <a:ln>
            <a:noFill/>
          </a:ln>
          <a:effectLst/>
        </p:spPr>
        <p:txBody>
          <a:bodyPr/>
          <a:lstStyle/>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The SHARED VISION of keeping the Cutter ready and seaworthy to Save Lives was </a:t>
            </a:r>
          </a:p>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totally understood by SN#3. </a:t>
            </a:r>
          </a:p>
          <a:p>
            <a:pPr algn="ctr">
              <a:spcBef>
                <a:spcPct val="20000"/>
              </a:spcBef>
              <a:buClr>
                <a:schemeClr val="folHlink"/>
              </a:buClr>
              <a:buSzPct val="65000"/>
              <a:defRPr/>
            </a:pPr>
            <a:endParaRPr lang="en-US" sz="2800" dirty="0">
              <a:latin typeface="Calibri" panose="020F0502020204030204" pitchFamily="34" charset="0"/>
              <a:cs typeface="Calibri" panose="020F0502020204030204" pitchFamily="34" charset="0"/>
            </a:endParaRPr>
          </a:p>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    He knew his painting was “Saving Lives”.</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14763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18</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1447800" y="4114801"/>
            <a:ext cx="6705600" cy="2388598"/>
          </a:xfrm>
          <a:prstGeom prst="rect">
            <a:avLst/>
          </a:prstGeom>
          <a:noFill/>
          <a:ln>
            <a:noFill/>
          </a:ln>
          <a:effectLst/>
        </p:spPr>
        <p:txBody>
          <a:bodyPr/>
          <a:lstStyle/>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SN#2 had an understanding that the </a:t>
            </a:r>
          </a:p>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Cutter had to be seaworthy.  </a:t>
            </a:r>
          </a:p>
          <a:p>
            <a:pPr algn="ctr">
              <a:spcBef>
                <a:spcPct val="20000"/>
              </a:spcBef>
              <a:buClr>
                <a:schemeClr val="folHlink"/>
              </a:buClr>
              <a:buSzPct val="65000"/>
              <a:defRPr/>
            </a:pPr>
            <a:endParaRPr lang="en-US" sz="2800" dirty="0">
              <a:latin typeface="Calibri" panose="020F0502020204030204" pitchFamily="34" charset="0"/>
              <a:cs typeface="Calibri" panose="020F0502020204030204" pitchFamily="34" charset="0"/>
            </a:endParaRPr>
          </a:p>
          <a:p>
            <a:pPr algn="ct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He KNEW  his painting was “saving the Cutter”.</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30015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19</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2209800" y="4114801"/>
            <a:ext cx="4953000" cy="2388598"/>
          </a:xfrm>
          <a:prstGeom prst="rect">
            <a:avLst/>
          </a:prstGeom>
          <a:noFill/>
          <a:ln>
            <a:noFill/>
          </a:ln>
          <a:effectLst/>
        </p:spPr>
        <p:txBody>
          <a:bodyPr/>
          <a:lstStyle/>
          <a:p>
            <a:pPr algn="ctr">
              <a:spcBef>
                <a:spcPct val="20000"/>
              </a:spcBef>
              <a:buClr>
                <a:schemeClr val="folHlink"/>
              </a:buClr>
              <a:buSzPct val="65000"/>
              <a:defRPr/>
            </a:pPr>
            <a:r>
              <a:rPr lang="en-US" sz="2800" dirty="0"/>
              <a:t>SN#1 only understood it was </a:t>
            </a:r>
          </a:p>
          <a:p>
            <a:pPr algn="ctr">
              <a:spcBef>
                <a:spcPct val="20000"/>
              </a:spcBef>
              <a:buClr>
                <a:schemeClr val="folHlink"/>
              </a:buClr>
              <a:buSzPct val="65000"/>
              <a:defRPr/>
            </a:pPr>
            <a:r>
              <a:rPr lang="en-US" sz="2800" dirty="0"/>
              <a:t>supposed to be painted</a:t>
            </a:r>
          </a:p>
          <a:p>
            <a:pPr algn="ctr">
              <a:spcBef>
                <a:spcPct val="20000"/>
              </a:spcBef>
              <a:buClr>
                <a:schemeClr val="folHlink"/>
              </a:buClr>
              <a:buSzPct val="65000"/>
              <a:defRPr/>
            </a:pPr>
            <a:endParaRPr lang="en-US" sz="2800" dirty="0"/>
          </a:p>
          <a:p>
            <a:pPr algn="ctr">
              <a:spcBef>
                <a:spcPct val="20000"/>
              </a:spcBef>
              <a:buClr>
                <a:schemeClr val="folHlink"/>
              </a:buClr>
              <a:buSzPct val="65000"/>
              <a:defRPr/>
            </a:pPr>
            <a:r>
              <a:rPr lang="en-US" sz="2800" dirty="0"/>
              <a:t>“white”</a:t>
            </a:r>
          </a:p>
        </p:txBody>
      </p:sp>
      <p:sp>
        <p:nvSpPr>
          <p:cNvPr id="5" name="Title 4"/>
          <p:cNvSpPr>
            <a:spLocks noGrp="1"/>
          </p:cNvSpPr>
          <p:nvPr>
            <p:ph type="ctrTitle" sz="quarter"/>
          </p:nvPr>
        </p:nvSpPr>
        <p:spPr>
          <a:xfrm>
            <a:off x="1524000" y="381000"/>
            <a:ext cx="6096000" cy="1178923"/>
          </a:xfrm>
        </p:spPr>
        <p:txBody>
          <a:bodyPr/>
          <a:lstStyle/>
          <a:p>
            <a:r>
              <a:rPr lang="en-US" sz="2800" dirty="0"/>
              <a:t>the Coast Guard’s example of a SHARED VISION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63" t="5555" r="6863" b="62223"/>
          <a:stretch/>
        </p:blipFill>
        <p:spPr>
          <a:xfrm>
            <a:off x="2133600" y="1474968"/>
            <a:ext cx="4953000" cy="2393950"/>
          </a:xfrm>
          <a:prstGeom prst="rect">
            <a:avLst/>
          </a:prstGeom>
        </p:spPr>
      </p:pic>
    </p:spTree>
    <p:extLst>
      <p:ext uri="{BB962C8B-B14F-4D97-AF65-F5344CB8AC3E}">
        <p14:creationId xmlns:p14="http://schemas.microsoft.com/office/powerpoint/2010/main" val="118561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628650" y="2158512"/>
            <a:ext cx="7886700" cy="2852737"/>
          </a:xfrm>
        </p:spPr>
        <p:txBody>
          <a:bodyPr/>
          <a:lstStyle/>
          <a:p>
            <a:r>
              <a:rPr lang="en-US" dirty="0"/>
              <a:t>Introductions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5650" y="876300"/>
            <a:ext cx="2552700" cy="2552700"/>
          </a:xfrm>
          <a:prstGeom prst="rect">
            <a:avLst/>
          </a:prstGeom>
        </p:spPr>
      </p:pic>
    </p:spTree>
    <p:extLst>
      <p:ext uri="{BB962C8B-B14F-4D97-AF65-F5344CB8AC3E}">
        <p14:creationId xmlns:p14="http://schemas.microsoft.com/office/powerpoint/2010/main" val="219376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20</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914400" y="2444524"/>
            <a:ext cx="7224486" cy="3799114"/>
          </a:xfrm>
          <a:prstGeom prst="rect">
            <a:avLst/>
          </a:prstGeom>
          <a:noFill/>
          <a:ln>
            <a:noFill/>
          </a:ln>
          <a:effectLst/>
        </p:spPr>
        <p:txBody>
          <a:bodyPr/>
          <a:lstStyle/>
          <a:p>
            <a:pPr algn="ctr">
              <a:spcBef>
                <a:spcPct val="20000"/>
              </a:spcBef>
              <a:buClr>
                <a:schemeClr val="folHlink"/>
              </a:buClr>
              <a:buSzPct val="65000"/>
              <a:defRPr/>
            </a:pPr>
            <a:r>
              <a:rPr lang="en-US" sz="3200" dirty="0">
                <a:latin typeface="Calibri" panose="020F0502020204030204" pitchFamily="34" charset="0"/>
                <a:cs typeface="Calibri" panose="020F0502020204030204" pitchFamily="34" charset="0"/>
              </a:rPr>
              <a:t>This may work for a Cutter’s working party</a:t>
            </a:r>
          </a:p>
          <a:p>
            <a:pPr algn="ctr">
              <a:spcBef>
                <a:spcPct val="20000"/>
              </a:spcBef>
              <a:buClr>
                <a:schemeClr val="folHlink"/>
              </a:buClr>
              <a:buSzPct val="65000"/>
              <a:defRPr/>
            </a:pPr>
            <a:endParaRPr lang="en-US" sz="3200" dirty="0">
              <a:latin typeface="Calibri" panose="020F0502020204030204" pitchFamily="34" charset="0"/>
              <a:cs typeface="Calibri" panose="020F0502020204030204" pitchFamily="34" charset="0"/>
            </a:endParaRPr>
          </a:p>
          <a:p>
            <a:pPr algn="ctr">
              <a:spcBef>
                <a:spcPct val="20000"/>
              </a:spcBef>
              <a:buClr>
                <a:schemeClr val="folHlink"/>
              </a:buClr>
              <a:buSzPct val="65000"/>
              <a:defRPr/>
            </a:pPr>
            <a:r>
              <a:rPr lang="en-US" sz="3200" dirty="0">
                <a:latin typeface="Calibri" panose="020F0502020204030204" pitchFamily="34" charset="0"/>
                <a:cs typeface="Calibri" panose="020F0502020204030204" pitchFamily="34" charset="0"/>
              </a:rPr>
              <a:t>BUT, how does this apply in</a:t>
            </a:r>
          </a:p>
          <a:p>
            <a:pPr algn="ctr">
              <a:spcBef>
                <a:spcPct val="20000"/>
              </a:spcBef>
              <a:buClr>
                <a:schemeClr val="folHlink"/>
              </a:buClr>
              <a:buSzPct val="65000"/>
              <a:defRPr/>
            </a:pPr>
            <a:endParaRPr lang="en-US" sz="3200" dirty="0">
              <a:latin typeface="Calibri" panose="020F0502020204030204" pitchFamily="34" charset="0"/>
              <a:cs typeface="Calibri" panose="020F0502020204030204" pitchFamily="34" charset="0"/>
            </a:endParaRPr>
          </a:p>
          <a:p>
            <a:pPr algn="ctr">
              <a:spcBef>
                <a:spcPct val="20000"/>
              </a:spcBef>
              <a:buClr>
                <a:schemeClr val="folHlink"/>
              </a:buClr>
              <a:buSzPct val="65000"/>
              <a:defRPr/>
            </a:pPr>
            <a:r>
              <a:rPr lang="en-US" sz="3200" dirty="0">
                <a:latin typeface="Calibri" panose="020F0502020204030204" pitchFamily="34" charset="0"/>
                <a:cs typeface="Calibri" panose="020F0502020204030204" pitchFamily="34" charset="0"/>
              </a:rPr>
              <a:t>The Auxiliary?</a:t>
            </a:r>
          </a:p>
        </p:txBody>
      </p:sp>
      <p:sp>
        <p:nvSpPr>
          <p:cNvPr id="5" name="Title 4"/>
          <p:cNvSpPr>
            <a:spLocks noGrp="1"/>
          </p:cNvSpPr>
          <p:nvPr>
            <p:ph type="ctrTitle" sz="quarter"/>
          </p:nvPr>
        </p:nvSpPr>
        <p:spPr>
          <a:xfrm>
            <a:off x="1524000" y="693420"/>
            <a:ext cx="6096000" cy="1178923"/>
          </a:xfrm>
        </p:spPr>
        <p:txBody>
          <a:bodyPr/>
          <a:lstStyle/>
          <a:p>
            <a:r>
              <a:rPr lang="en-US" sz="3600" dirty="0"/>
              <a:t>the Coast Guard’s example of a SHARED VISION </a:t>
            </a:r>
          </a:p>
        </p:txBody>
      </p:sp>
    </p:spTree>
    <p:extLst>
      <p:ext uri="{BB962C8B-B14F-4D97-AF65-F5344CB8AC3E}">
        <p14:creationId xmlns:p14="http://schemas.microsoft.com/office/powerpoint/2010/main" val="3894059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21</a:t>
            </a:fld>
            <a:endParaRPr lang="en-US" dirty="0"/>
          </a:p>
        </p:txBody>
      </p:sp>
      <p:sp>
        <p:nvSpPr>
          <p:cNvPr id="12290" name="Rectangle 2"/>
          <p:cNvSpPr>
            <a:spLocks noChangeArrowheads="1"/>
          </p:cNvSpPr>
          <p:nvPr/>
        </p:nvSpPr>
        <p:spPr bwMode="auto">
          <a:xfrm>
            <a:off x="1295400" y="381000"/>
            <a:ext cx="6477000" cy="919162"/>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a:p>
            <a:pPr algn="ctr">
              <a:defRPr/>
            </a:pPr>
            <a:r>
              <a:rPr lang="en-US" sz="2400" b="1" dirty="0">
                <a:solidFill>
                  <a:schemeClr val="folHlink"/>
                </a:solidFill>
                <a:effectLst>
                  <a:outerShdw blurRad="38100" dist="38100" dir="2700000" algn="tl">
                    <a:srgbClr val="000000"/>
                  </a:outerShdw>
                </a:effectLst>
                <a:cs typeface="+mn-cs"/>
              </a:rPr>
              <a:t> </a:t>
            </a:r>
          </a:p>
        </p:txBody>
      </p:sp>
      <p:sp>
        <p:nvSpPr>
          <p:cNvPr id="12291" name="Rectangle 3"/>
          <p:cNvSpPr>
            <a:spLocks noChangeArrowheads="1"/>
          </p:cNvSpPr>
          <p:nvPr/>
        </p:nvSpPr>
        <p:spPr bwMode="auto">
          <a:xfrm>
            <a:off x="1066800" y="1800592"/>
            <a:ext cx="7772400" cy="4419600"/>
          </a:xfrm>
          <a:prstGeom prst="rect">
            <a:avLst/>
          </a:prstGeom>
          <a:noFill/>
          <a:ln>
            <a:noFill/>
          </a:ln>
          <a:effectLst/>
        </p:spPr>
        <p:txBody>
          <a:bodyPr/>
          <a:lstStyle/>
          <a:p>
            <a:pPr>
              <a:spcBef>
                <a:spcPct val="20000"/>
              </a:spcBef>
              <a:buClr>
                <a:schemeClr val="folHlink"/>
              </a:buClr>
              <a:buSzPct val="65000"/>
              <a:defRPr/>
            </a:pPr>
            <a:r>
              <a:rPr lang="en-US" sz="2800" dirty="0">
                <a:latin typeface="Calibri" panose="020F0502020204030204" pitchFamily="34" charset="0"/>
                <a:cs typeface="Calibri" panose="020F0502020204030204" pitchFamily="34" charset="0"/>
              </a:rPr>
              <a:t>Let’s look at our three SNs as three Auxiliarists; all three pay their dues and get uniforms and are excited  about joining --- then this happens…</a:t>
            </a:r>
          </a:p>
          <a:p>
            <a:pPr marL="457200" indent="-457200">
              <a:spcBef>
                <a:spcPct val="20000"/>
              </a:spcBef>
              <a:buClr>
                <a:schemeClr val="folHlink"/>
              </a:buClr>
              <a:buSzPct val="65000"/>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Member #1 does not show up for anything</a:t>
            </a:r>
          </a:p>
          <a:p>
            <a:pPr marL="457200" indent="-457200">
              <a:spcBef>
                <a:spcPct val="20000"/>
              </a:spcBef>
              <a:buClr>
                <a:schemeClr val="folHlink"/>
              </a:buClr>
              <a:buSzPct val="65000"/>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Member #2 only goes to Flotilla meetings</a:t>
            </a:r>
          </a:p>
          <a:p>
            <a:pPr marL="457200" indent="-457200">
              <a:spcBef>
                <a:spcPct val="20000"/>
              </a:spcBef>
              <a:buClr>
                <a:schemeClr val="folHlink"/>
              </a:buClr>
              <a:buSzPct val="65000"/>
              <a:buFont typeface="Arial" panose="020B0604020202020204" pitchFamily="34" charset="0"/>
              <a:buChar char="•"/>
              <a:defRPr/>
            </a:pPr>
            <a:r>
              <a:rPr lang="en-US" sz="3200" dirty="0">
                <a:latin typeface="Calibri" panose="020F0502020204030204" pitchFamily="34" charset="0"/>
                <a:cs typeface="Calibri" panose="020F0502020204030204" pitchFamily="34" charset="0"/>
              </a:rPr>
              <a:t>Member 3 gets certified, holds office, goes to meetings,  and attends this workshop</a:t>
            </a:r>
          </a:p>
        </p:txBody>
      </p:sp>
      <p:sp>
        <p:nvSpPr>
          <p:cNvPr id="5" name="Title 4"/>
          <p:cNvSpPr>
            <a:spLocks noGrp="1"/>
          </p:cNvSpPr>
          <p:nvPr>
            <p:ph type="ctrTitle" sz="quarter"/>
          </p:nvPr>
        </p:nvSpPr>
        <p:spPr>
          <a:xfrm>
            <a:off x="1524000" y="381000"/>
            <a:ext cx="6096000" cy="1178923"/>
          </a:xfrm>
        </p:spPr>
        <p:txBody>
          <a:bodyPr/>
          <a:lstStyle/>
          <a:p>
            <a:r>
              <a:rPr lang="en-US" sz="2400" dirty="0"/>
              <a:t>The Auxiliary should have all members understand what they do contributes to “Saving Lives”</a:t>
            </a:r>
          </a:p>
        </p:txBody>
      </p:sp>
    </p:spTree>
    <p:extLst>
      <p:ext uri="{BB962C8B-B14F-4D97-AF65-F5344CB8AC3E}">
        <p14:creationId xmlns:p14="http://schemas.microsoft.com/office/powerpoint/2010/main" val="208862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1371600" y="6096000"/>
            <a:ext cx="6400800" cy="533400"/>
          </a:xfrm>
        </p:spPr>
        <p:txBody>
          <a:bodyPr/>
          <a:lstStyle/>
          <a:p>
            <a:r>
              <a:rPr lang="en-US" sz="800" dirty="0">
                <a:solidFill>
                  <a:srgbClr val="002060"/>
                </a:solidFill>
              </a:rPr>
              <a:t>.</a:t>
            </a:r>
          </a:p>
        </p:txBody>
      </p:sp>
      <p:sp>
        <p:nvSpPr>
          <p:cNvPr id="6" name="Slide Number Placeholder 3"/>
          <p:cNvSpPr>
            <a:spLocks noGrp="1"/>
          </p:cNvSpPr>
          <p:nvPr>
            <p:ph type="sldNum" sz="quarter" idx="4294967295"/>
          </p:nvPr>
        </p:nvSpPr>
        <p:spPr>
          <a:xfrm>
            <a:off x="7010400" y="6245225"/>
            <a:ext cx="2133600" cy="476250"/>
          </a:xfrm>
        </p:spPr>
        <p:txBody>
          <a:bodyPr/>
          <a:lstStyle/>
          <a:p>
            <a:pPr>
              <a:defRPr/>
            </a:pPr>
            <a:fld id="{064A2E89-090A-4A41-8157-16EBE44A86C6}" type="slidenum">
              <a:rPr lang="en-US"/>
              <a:pPr>
                <a:defRPr/>
              </a:pPr>
              <a:t>22</a:t>
            </a:fld>
            <a:endParaRPr lang="en-US" dirty="0"/>
          </a:p>
        </p:txBody>
      </p:sp>
      <p:sp>
        <p:nvSpPr>
          <p:cNvPr id="12290" name="Rectangle 2"/>
          <p:cNvSpPr>
            <a:spLocks noChangeArrowheads="1"/>
          </p:cNvSpPr>
          <p:nvPr/>
        </p:nvSpPr>
        <p:spPr bwMode="auto">
          <a:xfrm>
            <a:off x="1295400" y="381000"/>
            <a:ext cx="7391400" cy="685800"/>
          </a:xfrm>
          <a:prstGeom prst="rect">
            <a:avLst/>
          </a:prstGeom>
          <a:noFill/>
          <a:ln>
            <a:noFill/>
          </a:ln>
          <a:effectLst/>
        </p:spPr>
        <p:txBody>
          <a:bodyPr anchor="ctr"/>
          <a:lstStyle/>
          <a:p>
            <a:pPr algn="ctr">
              <a:defRPr/>
            </a:pPr>
            <a:r>
              <a:rPr lang="en-US" sz="3600" dirty="0">
                <a:latin typeface="+mj-lt"/>
                <a:cs typeface="Calibri" panose="020F0502020204030204" pitchFamily="34" charset="0"/>
              </a:rPr>
              <a:t>We Do What We Do To Save Lives</a:t>
            </a:r>
          </a:p>
        </p:txBody>
      </p:sp>
      <p:sp>
        <p:nvSpPr>
          <p:cNvPr id="12291" name="Rectangle 3"/>
          <p:cNvSpPr>
            <a:spLocks noChangeArrowheads="1"/>
          </p:cNvSpPr>
          <p:nvPr/>
        </p:nvSpPr>
        <p:spPr bwMode="auto">
          <a:xfrm>
            <a:off x="723900" y="1066800"/>
            <a:ext cx="8077200" cy="4572000"/>
          </a:xfrm>
          <a:prstGeom prst="rect">
            <a:avLst/>
          </a:prstGeom>
          <a:noFill/>
          <a:ln>
            <a:noFill/>
          </a:ln>
          <a:effectLst/>
        </p:spPr>
        <p:txBody>
          <a:bodyPr/>
          <a:lstStyle/>
          <a:p>
            <a:pPr marL="342900" indent="-342900" algn="ctr">
              <a:spcBef>
                <a:spcPct val="20000"/>
              </a:spcBef>
              <a:buClr>
                <a:schemeClr val="hlink"/>
              </a:buClr>
              <a:buSzPct val="65000"/>
              <a:buFont typeface="Wingdings" pitchFamily="2" charset="2"/>
              <a:buNone/>
              <a:defRPr/>
            </a:pPr>
            <a:endParaRPr lang="en-US" sz="1600" b="1" dirty="0">
              <a:solidFill>
                <a:schemeClr val="accent6"/>
              </a:solidFill>
              <a:effectLst>
                <a:outerShdw blurRad="38100" dist="38100" dir="2700000" algn="tl">
                  <a:srgbClr val="000000"/>
                </a:outerShdw>
              </a:effectLst>
              <a:cs typeface="+mn-cs"/>
            </a:endParaRPr>
          </a:p>
          <a:p>
            <a:pPr marL="342900" indent="-342900">
              <a:spcBef>
                <a:spcPct val="20000"/>
              </a:spcBef>
              <a:buClr>
                <a:schemeClr val="folHlink"/>
              </a:buClr>
              <a:buSzPct val="65000"/>
              <a:buFont typeface="Wingdings" pitchFamily="2" charset="2"/>
              <a:buChar char="n"/>
              <a:defRPr/>
            </a:pPr>
            <a:r>
              <a:rPr lang="en-US" sz="2800" b="1" dirty="0">
                <a:latin typeface="Calibri" panose="020F0502020204030204" pitchFamily="34" charset="0"/>
                <a:cs typeface="Calibri" panose="020F0502020204030204" pitchFamily="34" charset="0"/>
              </a:rPr>
              <a:t>It is your job as Flotilla leaders to have your members understand that any job they do “Saves Lives”.  </a:t>
            </a:r>
          </a:p>
          <a:p>
            <a:pPr marL="342900" indent="-342900">
              <a:spcBef>
                <a:spcPct val="20000"/>
              </a:spcBef>
              <a:buClr>
                <a:schemeClr val="folHlink"/>
              </a:buClr>
              <a:buSzPct val="65000"/>
              <a:buFont typeface="Wingdings" pitchFamily="2" charset="2"/>
              <a:buChar char="n"/>
              <a:defRPr/>
            </a:pPr>
            <a:endParaRPr lang="en-US" sz="1400" dirty="0">
              <a:latin typeface="Calibri" panose="020F0502020204030204" pitchFamily="34" charset="0"/>
              <a:cs typeface="Calibri" panose="020F0502020204030204" pitchFamily="34" charset="0"/>
            </a:endParaRPr>
          </a:p>
          <a:p>
            <a:pPr marL="342900" indent="-342900">
              <a:spcBef>
                <a:spcPct val="20000"/>
              </a:spcBef>
              <a:buClr>
                <a:schemeClr val="folHlink"/>
              </a:buClr>
              <a:buSzPct val="65000"/>
              <a:buFont typeface="Wingdings" pitchFamily="2" charset="2"/>
              <a:buChar char="n"/>
              <a:defRPr/>
            </a:pPr>
            <a:r>
              <a:rPr lang="en-US" sz="2800" dirty="0">
                <a:latin typeface="Calibri" panose="020F0502020204030204" pitchFamily="34" charset="0"/>
                <a:cs typeface="Calibri" panose="020F0502020204030204" pitchFamily="34" charset="0"/>
              </a:rPr>
              <a:t>We all joined the Auxiliary for some reason.  All of you  in this room stayed true to why you joined. </a:t>
            </a:r>
          </a:p>
          <a:p>
            <a:pPr marL="342900" indent="-342900">
              <a:spcBef>
                <a:spcPct val="20000"/>
              </a:spcBef>
              <a:buClr>
                <a:schemeClr val="folHlink"/>
              </a:buClr>
              <a:buSzPct val="65000"/>
              <a:buFont typeface="Wingdings" pitchFamily="2" charset="2"/>
              <a:buChar char="n"/>
              <a:defRPr/>
            </a:pPr>
            <a:endParaRPr lang="en-US" sz="1400" dirty="0">
              <a:latin typeface="Calibri" panose="020F0502020204030204" pitchFamily="34" charset="0"/>
              <a:cs typeface="Calibri" panose="020F0502020204030204" pitchFamily="34" charset="0"/>
            </a:endParaRPr>
          </a:p>
          <a:p>
            <a:pPr marL="342900" indent="-342900">
              <a:spcBef>
                <a:spcPct val="20000"/>
              </a:spcBef>
              <a:buClr>
                <a:schemeClr val="folHlink"/>
              </a:buClr>
              <a:buSzPct val="65000"/>
              <a:buFont typeface="Wingdings" pitchFamily="2" charset="2"/>
              <a:buChar char="n"/>
              <a:defRPr/>
            </a:pPr>
            <a:r>
              <a:rPr lang="en-US" sz="2800" dirty="0">
                <a:latin typeface="Calibri" panose="020F0502020204030204" pitchFamily="34" charset="0"/>
                <a:cs typeface="Calibri" panose="020F0502020204030204" pitchFamily="34" charset="0"/>
              </a:rPr>
              <a:t>However, some Aux members have lost touch with  their reason(s) due to circumstances and not understanding what their time and efforts can do to:</a:t>
            </a:r>
          </a:p>
          <a:p>
            <a:pPr>
              <a:spcBef>
                <a:spcPct val="20000"/>
              </a:spcBef>
              <a:buClr>
                <a:schemeClr val="folHlink"/>
              </a:buClr>
              <a:buSzPct val="65000"/>
              <a:defRPr/>
            </a:pPr>
            <a:r>
              <a:rPr lang="en-US" sz="2800" dirty="0"/>
              <a:t>                          </a:t>
            </a:r>
            <a:r>
              <a:rPr lang="en-US" sz="2800" b="1" dirty="0">
                <a:solidFill>
                  <a:schemeClr val="accent2"/>
                </a:solidFill>
              </a:rPr>
              <a:t>SAVE LIVES</a:t>
            </a:r>
          </a:p>
          <a:p>
            <a:pPr marL="742950" lvl="1" indent="-285750">
              <a:spcBef>
                <a:spcPct val="20000"/>
              </a:spcBef>
              <a:buClr>
                <a:schemeClr val="folHlink"/>
              </a:buClr>
              <a:buSzPct val="65000"/>
              <a:buFont typeface="Wingdings" pitchFamily="2" charset="2"/>
              <a:buChar char="n"/>
              <a:defRPr/>
            </a:pPr>
            <a:endParaRPr lang="en-US" sz="2800" b="1" dirty="0">
              <a:effectLst>
                <a:outerShdw blurRad="38100" dist="38100" dir="2700000" algn="tl">
                  <a:srgbClr val="000000"/>
                </a:outerShdw>
              </a:effectLst>
              <a:cs typeface="+mn-cs"/>
            </a:endParaRPr>
          </a:p>
          <a:p>
            <a:pPr marL="342900" indent="-342900">
              <a:spcBef>
                <a:spcPct val="20000"/>
              </a:spcBef>
              <a:buClr>
                <a:schemeClr val="folHlink"/>
              </a:buClr>
              <a:buSzPct val="65000"/>
              <a:buFont typeface="Wingdings" pitchFamily="2" charset="2"/>
              <a:buChar char="n"/>
              <a:defRPr/>
            </a:pPr>
            <a:endParaRPr lang="en-US" sz="2400" b="1" dirty="0">
              <a:effectLst>
                <a:outerShdw blurRad="38100" dist="38100" dir="2700000" algn="tl">
                  <a:srgbClr val="000000"/>
                </a:outerShdw>
              </a:effectLst>
              <a:cs typeface="+mn-cs"/>
            </a:endParaRPr>
          </a:p>
          <a:p>
            <a:pPr marL="342900" indent="-342900">
              <a:spcBef>
                <a:spcPct val="20000"/>
              </a:spcBef>
              <a:buClr>
                <a:schemeClr val="folHlink"/>
              </a:buClr>
              <a:buSzPct val="65000"/>
              <a:buFont typeface="Wingdings" pitchFamily="2" charset="2"/>
              <a:buChar char="n"/>
              <a:defRPr/>
            </a:pPr>
            <a:endParaRPr lang="en-US" dirty="0">
              <a:effectLst>
                <a:outerShdw blurRad="38100" dist="38100" dir="2700000" algn="tl">
                  <a:srgbClr val="000000"/>
                </a:outerShdw>
              </a:effectLst>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800100" y="3657600"/>
            <a:ext cx="7772400" cy="609600"/>
          </a:xfrm>
        </p:spPr>
        <p:txBody>
          <a:bodyPr/>
          <a:lstStyle/>
          <a:p>
            <a:r>
              <a:rPr lang="en-US" sz="2800" b="1" dirty="0">
                <a:solidFill>
                  <a:schemeClr val="tx1"/>
                </a:solidFill>
              </a:rPr>
              <a:t>We Do What We Do To Save Lives!</a:t>
            </a:r>
          </a:p>
          <a:p>
            <a:endParaRPr lang="en-US" sz="2800" b="1" dirty="0">
              <a:solidFill>
                <a:schemeClr val="folHlink"/>
              </a:solidFill>
            </a:endParaRPr>
          </a:p>
          <a:p>
            <a:endParaRPr lang="en-US" sz="2800" dirty="0"/>
          </a:p>
          <a:p>
            <a:r>
              <a:rPr lang="en-US" sz="2800" dirty="0">
                <a:solidFill>
                  <a:schemeClr val="accent2"/>
                </a:solidFill>
                <a:latin typeface="Calibri" panose="020F0502020204030204" pitchFamily="34" charset="0"/>
                <a:cs typeface="Calibri" panose="020F0502020204030204" pitchFamily="34" charset="0"/>
              </a:rPr>
              <a:t>BUT, something must be done first…</a:t>
            </a:r>
          </a:p>
        </p:txBody>
      </p:sp>
      <p:sp>
        <p:nvSpPr>
          <p:cNvPr id="6" name="Slide Number Placeholder 3"/>
          <p:cNvSpPr>
            <a:spLocks noGrp="1"/>
          </p:cNvSpPr>
          <p:nvPr>
            <p:ph type="sldNum" sz="quarter" idx="4294967295"/>
          </p:nvPr>
        </p:nvSpPr>
        <p:spPr>
          <a:xfrm>
            <a:off x="7010400" y="6245225"/>
            <a:ext cx="2133600" cy="476250"/>
          </a:xfrm>
        </p:spPr>
        <p:txBody>
          <a:bodyPr/>
          <a:lstStyle/>
          <a:p>
            <a:pPr>
              <a:defRPr/>
            </a:pPr>
            <a:fld id="{2AC1C180-C971-498E-8B0E-405FE3535595}" type="slidenum">
              <a:rPr lang="en-US"/>
              <a:pPr>
                <a:defRPr/>
              </a:pPr>
              <a:t>23</a:t>
            </a:fld>
            <a:endParaRPr lang="en-US" dirty="0"/>
          </a:p>
        </p:txBody>
      </p:sp>
      <p:sp>
        <p:nvSpPr>
          <p:cNvPr id="12290" name="Rectangle 2"/>
          <p:cNvSpPr>
            <a:spLocks noChangeArrowheads="1"/>
          </p:cNvSpPr>
          <p:nvPr/>
        </p:nvSpPr>
        <p:spPr bwMode="auto">
          <a:xfrm>
            <a:off x="1485900" y="1065212"/>
            <a:ext cx="6172200" cy="1374775"/>
          </a:xfrm>
          <a:prstGeom prst="rect">
            <a:avLst/>
          </a:prstGeom>
          <a:noFill/>
          <a:ln>
            <a:noFill/>
          </a:ln>
          <a:effectLst/>
        </p:spPr>
        <p:txBody>
          <a:bodyPr anchor="ctr"/>
          <a:lstStyle/>
          <a:p>
            <a:pPr algn="ctr">
              <a:defRPr/>
            </a:pPr>
            <a:r>
              <a:rPr lang="en-US" sz="3600" dirty="0">
                <a:latin typeface="+mj-lt"/>
                <a:cs typeface="Calibri" panose="020F0502020204030204" pitchFamily="34" charset="0"/>
              </a:rPr>
              <a:t>A SHARED VISION is very important </a:t>
            </a:r>
          </a:p>
          <a:p>
            <a:pPr algn="ctr">
              <a:defRPr/>
            </a:pPr>
            <a:r>
              <a:rPr lang="en-US" sz="3600" dirty="0">
                <a:latin typeface="+mj-lt"/>
                <a:cs typeface="Calibri" panose="020F0502020204030204" pitchFamily="34" charset="0"/>
              </a:rPr>
              <a:t>to the Coast Guard and Auxiliary</a:t>
            </a:r>
          </a:p>
        </p:txBody>
      </p:sp>
      <p:sp>
        <p:nvSpPr>
          <p:cNvPr id="12291" name="Rectangle 3"/>
          <p:cNvSpPr>
            <a:spLocks noChangeArrowheads="1"/>
          </p:cNvSpPr>
          <p:nvPr/>
        </p:nvSpPr>
        <p:spPr bwMode="auto">
          <a:xfrm>
            <a:off x="381000" y="1752600"/>
            <a:ext cx="8763000" cy="4419600"/>
          </a:xfrm>
          <a:prstGeom prst="rect">
            <a:avLst/>
          </a:prstGeom>
          <a:noFill/>
          <a:ln>
            <a:noFill/>
          </a:ln>
          <a:effectLst/>
        </p:spPr>
        <p:txBody>
          <a:bodyPr/>
          <a:lstStyle/>
          <a:p>
            <a:pPr marL="342900" indent="-342900" algn="ctr">
              <a:spcBef>
                <a:spcPct val="20000"/>
              </a:spcBef>
              <a:buClr>
                <a:schemeClr val="hlink"/>
              </a:buClr>
              <a:buSzPct val="65000"/>
              <a:buFont typeface="Wingdings" pitchFamily="2" charset="2"/>
              <a:buNone/>
              <a:defRPr/>
            </a:pPr>
            <a:endParaRPr lang="en-US" sz="1600" b="1" dirty="0">
              <a:effectLst>
                <a:outerShdw blurRad="38100" dist="38100" dir="2700000" algn="tl">
                  <a:srgbClr val="000000"/>
                </a:outerShdw>
              </a:effectLst>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337456"/>
            <a:ext cx="381000" cy="572163"/>
          </a:xfrm>
          <a:prstGeom prst="rect">
            <a:avLst/>
          </a:prstGeom>
        </p:spPr>
      </p:pic>
    </p:spTree>
    <p:extLst>
      <p:ext uri="{BB962C8B-B14F-4D97-AF65-F5344CB8AC3E}">
        <p14:creationId xmlns:p14="http://schemas.microsoft.com/office/powerpoint/2010/main" val="2066984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676400" y="457200"/>
            <a:ext cx="5715000" cy="1295400"/>
          </a:xfrm>
        </p:spPr>
        <p:txBody>
          <a:bodyPr/>
          <a:lstStyle/>
          <a:p>
            <a:r>
              <a:rPr lang="en-US" dirty="0"/>
              <a:t>Communicate!</a:t>
            </a:r>
          </a:p>
        </p:txBody>
      </p:sp>
      <p:sp>
        <p:nvSpPr>
          <p:cNvPr id="3" name="Subtitle 2"/>
          <p:cNvSpPr>
            <a:spLocks noGrp="1"/>
          </p:cNvSpPr>
          <p:nvPr>
            <p:ph type="subTitle" sz="quarter" idx="1"/>
          </p:nvPr>
        </p:nvSpPr>
        <p:spPr>
          <a:xfrm>
            <a:off x="533400" y="5257800"/>
            <a:ext cx="8001000" cy="985838"/>
          </a:xfrm>
        </p:spPr>
        <p:txBody>
          <a:bodyPr/>
          <a:lstStyle/>
          <a:p>
            <a:r>
              <a:rPr lang="en-US" b="1" i="1" dirty="0"/>
              <a:t>WE DO WHAT WE DO TO SAVE LIVES</a:t>
            </a:r>
          </a:p>
        </p:txBody>
      </p:sp>
      <p:sp>
        <p:nvSpPr>
          <p:cNvPr id="6" name="Slide Number Placeholder 3"/>
          <p:cNvSpPr>
            <a:spLocks noGrp="1"/>
          </p:cNvSpPr>
          <p:nvPr>
            <p:ph type="sldNum" sz="quarter" idx="4294967295"/>
          </p:nvPr>
        </p:nvSpPr>
        <p:spPr>
          <a:xfrm>
            <a:off x="0" y="6243638"/>
            <a:ext cx="2133600" cy="457200"/>
          </a:xfrm>
        </p:spPr>
        <p:txBody>
          <a:bodyPr/>
          <a:lstStyle/>
          <a:p>
            <a:pPr algn="l">
              <a:defRPr/>
            </a:pPr>
            <a:fld id="{A7EBA3B3-7D4C-47D2-BEA8-E5657979E0D3}" type="slidenum">
              <a:rPr lang="en-US"/>
              <a:pPr algn="l">
                <a:defRPr/>
              </a:pPr>
              <a:t>24</a:t>
            </a:fld>
            <a:endParaRPr lang="en-US" dirty="0"/>
          </a:p>
        </p:txBody>
      </p:sp>
      <p:sp>
        <p:nvSpPr>
          <p:cNvPr id="12290" name="Rectangle 2"/>
          <p:cNvSpPr>
            <a:spLocks noChangeArrowheads="1"/>
          </p:cNvSpPr>
          <p:nvPr/>
        </p:nvSpPr>
        <p:spPr bwMode="auto">
          <a:xfrm>
            <a:off x="1295400" y="614362"/>
            <a:ext cx="6477000" cy="685800"/>
          </a:xfrm>
          <a:prstGeom prst="rect">
            <a:avLst/>
          </a:prstGeom>
          <a:noFill/>
          <a:ln>
            <a:noFill/>
          </a:ln>
          <a:effectLst/>
        </p:spPr>
        <p:txBody>
          <a:bodyPr anchor="ctr"/>
          <a:lstStyle/>
          <a:p>
            <a:pPr algn="ctr">
              <a:defRPr/>
            </a:pPr>
            <a:endParaRPr lang="en-US" sz="2400" b="1" dirty="0">
              <a:solidFill>
                <a:schemeClr val="folHlink"/>
              </a:solidFill>
              <a:effectLst>
                <a:outerShdw blurRad="38100" dist="38100" dir="2700000" algn="tl">
                  <a:srgbClr val="000000"/>
                </a:outerShdw>
              </a:effectLst>
              <a:cs typeface="+mn-cs"/>
            </a:endParaRPr>
          </a:p>
        </p:txBody>
      </p:sp>
      <p:sp>
        <p:nvSpPr>
          <p:cNvPr id="12291" name="Rectangle 3"/>
          <p:cNvSpPr>
            <a:spLocks noChangeArrowheads="1"/>
          </p:cNvSpPr>
          <p:nvPr/>
        </p:nvSpPr>
        <p:spPr bwMode="auto">
          <a:xfrm>
            <a:off x="2362200" y="2057401"/>
            <a:ext cx="4720771" cy="2209800"/>
          </a:xfrm>
          <a:prstGeom prst="rect">
            <a:avLst/>
          </a:prstGeom>
          <a:noFill/>
          <a:ln>
            <a:noFill/>
          </a:ln>
          <a:effectLst/>
        </p:spPr>
        <p:txBody>
          <a:bodyPr/>
          <a:lstStyle/>
          <a:p>
            <a:pPr marL="571500" indent="-571500">
              <a:spcBef>
                <a:spcPct val="20000"/>
              </a:spcBef>
              <a:buClr>
                <a:schemeClr val="folHlink"/>
              </a:buClr>
              <a:buSzPct val="65000"/>
              <a:buFont typeface="Wingdings" pitchFamily="2" charset="2"/>
              <a:buChar char="Ø"/>
              <a:defRPr/>
            </a:pPr>
            <a:r>
              <a:rPr lang="en-US" sz="3200" b="1"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Say it! </a:t>
            </a:r>
          </a:p>
          <a:p>
            <a:pPr marL="571500" indent="-571500">
              <a:spcBef>
                <a:spcPct val="20000"/>
              </a:spcBef>
              <a:buClr>
                <a:schemeClr val="folHlink"/>
              </a:buClr>
              <a:buSzPct val="65000"/>
              <a:buFont typeface="Wingdings" pitchFamily="2" charset="2"/>
              <a:buChar char="Ø"/>
              <a:defRPr/>
            </a:pPr>
            <a:r>
              <a:rPr lang="en-US" sz="3600" b="1" dirty="0">
                <a:latin typeface="Calibri" panose="020F0502020204030204" pitchFamily="34" charset="0"/>
                <a:cs typeface="Calibri" panose="020F0502020204030204" pitchFamily="34" charset="0"/>
              </a:rPr>
              <a:t> Write it!</a:t>
            </a:r>
          </a:p>
          <a:p>
            <a:pPr marL="571500" indent="-571500">
              <a:spcBef>
                <a:spcPct val="20000"/>
              </a:spcBef>
              <a:buClr>
                <a:schemeClr val="folHlink"/>
              </a:buClr>
              <a:buSzPct val="65000"/>
              <a:buFont typeface="Wingdings" pitchFamily="2" charset="2"/>
              <a:buChar char="Ø"/>
              <a:defRPr/>
            </a:pPr>
            <a:r>
              <a:rPr lang="en-US" sz="3600" b="1" dirty="0">
                <a:latin typeface="Calibri" panose="020F0502020204030204" pitchFamily="34" charset="0"/>
                <a:cs typeface="Calibri" panose="020F0502020204030204" pitchFamily="34" charset="0"/>
              </a:rPr>
              <a:t> Talk about it!</a:t>
            </a:r>
          </a:p>
          <a:p>
            <a:pPr marL="571500" indent="-571500">
              <a:spcBef>
                <a:spcPct val="20000"/>
              </a:spcBef>
              <a:buClr>
                <a:schemeClr val="folHlink"/>
              </a:buClr>
              <a:buSzPct val="65000"/>
              <a:buFont typeface="Wingdings" pitchFamily="2" charset="2"/>
              <a:buChar char="Ø"/>
              <a:defRPr/>
            </a:pPr>
            <a:r>
              <a:rPr lang="en-US" sz="3600" b="1" dirty="0">
                <a:latin typeface="Calibri" panose="020F0502020204030204" pitchFamily="34" charset="0"/>
                <a:cs typeface="Calibri" panose="020F0502020204030204" pitchFamily="34" charset="0"/>
              </a:rPr>
              <a:t> Believe it!</a:t>
            </a:r>
          </a:p>
        </p:txBody>
      </p:sp>
    </p:spTree>
    <p:extLst>
      <p:ext uri="{BB962C8B-B14F-4D97-AF65-F5344CB8AC3E}">
        <p14:creationId xmlns:p14="http://schemas.microsoft.com/office/powerpoint/2010/main" val="159401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594580" y="2605698"/>
            <a:ext cx="7886700" cy="2852737"/>
          </a:xfrm>
        </p:spPr>
        <p:txBody>
          <a:bodyPr/>
          <a:lstStyle/>
          <a:p>
            <a:r>
              <a:rPr lang="en-US" dirty="0"/>
              <a:t>Leadership</a:t>
            </a:r>
            <a:br>
              <a:rPr lang="en-US" dirty="0"/>
            </a:br>
            <a:r>
              <a:rPr lang="en-US" dirty="0"/>
              <a:t>Responsibilities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760963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p:txBody>
          <a:bodyPr/>
          <a:lstStyle/>
          <a:p>
            <a:r>
              <a:rPr lang="en-US" dirty="0"/>
              <a:t>Leader Qualities</a:t>
            </a:r>
          </a:p>
        </p:txBody>
      </p:sp>
      <p:sp>
        <p:nvSpPr>
          <p:cNvPr id="6" name="Content Placeholder 4">
            <a:extLst>
              <a:ext uri="{FF2B5EF4-FFF2-40B4-BE49-F238E27FC236}">
                <a16:creationId xmlns:a16="http://schemas.microsoft.com/office/drawing/2014/main" id="{926BCB09-1D11-56EC-5A65-7D76A5448B76}"/>
              </a:ext>
            </a:extLst>
          </p:cNvPr>
          <p:cNvSpPr txBox="1">
            <a:spLocks noGrp="1"/>
          </p:cNvSpPr>
          <p:nvPr>
            <p:ph sz="half" idx="2"/>
          </p:nvPr>
        </p:nvSpPr>
        <p:spPr>
          <a:xfrm>
            <a:off x="1447800" y="2133600"/>
            <a:ext cx="6787662" cy="4114800"/>
          </a:xfrm>
          <a:prstGeom prst="rect">
            <a:avLst/>
          </a:prstGeom>
          <a:noFill/>
          <a:ln w="0">
            <a:noFill/>
          </a:ln>
        </p:spPr>
        <p:txBody>
          <a:bodyPr anchor="b">
            <a:noAutofit/>
          </a:bodyPr>
          <a:lstStyle/>
          <a:p>
            <a:pPr marL="0" indent="0" algn="ctr">
              <a:lnSpc>
                <a:spcPct val="100000"/>
              </a:lnSpc>
              <a:buNone/>
            </a:pPr>
            <a:r>
              <a:rPr lang="en-US" sz="3600" b="0" spc="-1" dirty="0">
                <a:solidFill>
                  <a:schemeClr val="accent6"/>
                </a:solidFill>
                <a:latin typeface="+mj-lt"/>
              </a:rPr>
              <a:t>D</a:t>
            </a:r>
            <a:r>
              <a:rPr lang="en-US" sz="3600" b="0" strike="noStrike" spc="-1" dirty="0">
                <a:solidFill>
                  <a:schemeClr val="accent6"/>
                </a:solidFill>
                <a:latin typeface="+mj-lt"/>
              </a:rPr>
              <a:t>EFINITION</a:t>
            </a:r>
          </a:p>
          <a:p>
            <a:pPr marL="0" indent="0" algn="ctr">
              <a:lnSpc>
                <a:spcPct val="100000"/>
              </a:lnSpc>
              <a:buNone/>
            </a:pPr>
            <a:endParaRPr lang="en-US" sz="3600" b="0" i="1" strike="noStrike" spc="-1" dirty="0">
              <a:solidFill>
                <a:schemeClr val="accent6"/>
              </a:solidFill>
              <a:latin typeface="+mj-lt"/>
            </a:endParaRPr>
          </a:p>
          <a:p>
            <a:pPr marL="0" indent="0" algn="ctr">
              <a:buNone/>
            </a:pPr>
            <a:r>
              <a:rPr lang="en-US" sz="3600" b="0" i="1" strike="noStrike" spc="-1" dirty="0">
                <a:solidFill>
                  <a:schemeClr val="accent6"/>
                </a:solidFill>
                <a:latin typeface="+mj-lt"/>
              </a:rPr>
              <a:t>“YOU …influencing others to achieve a common goal”</a:t>
            </a:r>
          </a:p>
          <a:p>
            <a:pPr marL="0" indent="0" algn="ctr">
              <a:buNone/>
            </a:pPr>
            <a:endParaRPr lang="en-US" sz="1400" b="0" i="1" spc="-1" dirty="0">
              <a:solidFill>
                <a:schemeClr val="accent6"/>
              </a:solidFill>
              <a:latin typeface="+mj-lt"/>
            </a:endParaRPr>
          </a:p>
          <a:p>
            <a:pPr marL="0" indent="0" algn="ctr">
              <a:lnSpc>
                <a:spcPct val="100000"/>
              </a:lnSpc>
              <a:buNone/>
            </a:pPr>
            <a:endParaRPr lang="en-US" sz="2800" b="0" strike="noStrike" spc="-1" dirty="0">
              <a:solidFill>
                <a:srgbClr val="FFFFFF"/>
              </a:solidFill>
              <a:latin typeface="Tahoma"/>
            </a:endParaRPr>
          </a:p>
        </p:txBody>
      </p:sp>
    </p:spTree>
    <p:extLst>
      <p:ext uri="{BB962C8B-B14F-4D97-AF65-F5344CB8AC3E}">
        <p14:creationId xmlns:p14="http://schemas.microsoft.com/office/powerpoint/2010/main" val="331276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p:txBody>
          <a:bodyPr/>
          <a:lstStyle/>
          <a:p>
            <a:r>
              <a:rPr lang="en-US" dirty="0"/>
              <a:t>Leader Qualities</a:t>
            </a:r>
          </a:p>
        </p:txBody>
      </p:sp>
      <p:sp>
        <p:nvSpPr>
          <p:cNvPr id="5" name="Content Placeholder 2">
            <a:extLst>
              <a:ext uri="{FF2B5EF4-FFF2-40B4-BE49-F238E27FC236}">
                <a16:creationId xmlns:a16="http://schemas.microsoft.com/office/drawing/2014/main" id="{5F341CF0-852E-178D-4AB8-6731233E396B}"/>
              </a:ext>
            </a:extLst>
          </p:cNvPr>
          <p:cNvSpPr txBox="1">
            <a:spLocks noGrp="1"/>
          </p:cNvSpPr>
          <p:nvPr>
            <p:ph sz="half" idx="1"/>
          </p:nvPr>
        </p:nvSpPr>
        <p:spPr>
          <a:xfrm>
            <a:off x="1447800" y="1981200"/>
            <a:ext cx="3810000" cy="4114800"/>
          </a:xfrm>
          <a:prstGeom prst="rect">
            <a:avLst/>
          </a:prstGeom>
          <a:noFill/>
          <a:ln w="0">
            <a:noFill/>
          </a:ln>
        </p:spPr>
        <p:txBody>
          <a:bodyPr lIns="90000" tIns="45000" rIns="90000" bIns="45000">
            <a:noAutofit/>
          </a:bodyPr>
          <a:lstStyle/>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Communicator</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Confidence</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Listener</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Open minded</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Consistent</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Flexible</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Respectful</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Visionary</a:t>
            </a:r>
            <a:endParaRPr lang="en-US" sz="2800" b="0" strike="noStrike" spc="-1" dirty="0">
              <a:solidFill>
                <a:schemeClr val="accent6"/>
              </a:solidFill>
              <a:latin typeface="Calibri" panose="020F0502020204030204" pitchFamily="34" charset="0"/>
              <a:cs typeface="Calibri" panose="020F0502020204030204" pitchFamily="34" charset="0"/>
            </a:endParaRPr>
          </a:p>
        </p:txBody>
      </p:sp>
      <p:sp>
        <p:nvSpPr>
          <p:cNvPr id="6" name="Content Placeholder 4">
            <a:extLst>
              <a:ext uri="{FF2B5EF4-FFF2-40B4-BE49-F238E27FC236}">
                <a16:creationId xmlns:a16="http://schemas.microsoft.com/office/drawing/2014/main" id="{926BCB09-1D11-56EC-5A65-7D76A5448B76}"/>
              </a:ext>
            </a:extLst>
          </p:cNvPr>
          <p:cNvSpPr txBox="1">
            <a:spLocks noGrp="1"/>
          </p:cNvSpPr>
          <p:nvPr>
            <p:ph sz="half" idx="2"/>
          </p:nvPr>
        </p:nvSpPr>
        <p:spPr>
          <a:xfrm>
            <a:off x="4577862" y="2438400"/>
            <a:ext cx="3810000" cy="4114800"/>
          </a:xfrm>
          <a:prstGeom prst="rect">
            <a:avLst/>
          </a:prstGeom>
          <a:noFill/>
          <a:ln w="0">
            <a:noFill/>
          </a:ln>
        </p:spPr>
        <p:txBody>
          <a:bodyPr anchor="b">
            <a:noAutofit/>
          </a:bodyPr>
          <a:lstStyle/>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Organized</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Delegator</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Honest</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Decision maker</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Patience</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Handle criticism</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Motivator</a:t>
            </a:r>
            <a:endParaRPr lang="en-US" sz="2800" b="0" strike="noStrike" spc="-1" dirty="0">
              <a:solidFill>
                <a:schemeClr val="accent6"/>
              </a:solidFill>
              <a:latin typeface="Calibri" panose="020F0502020204030204" pitchFamily="34" charset="0"/>
              <a:cs typeface="Calibri" panose="020F0502020204030204" pitchFamily="34" charset="0"/>
            </a:endParaRPr>
          </a:p>
          <a:p>
            <a:pPr marL="343080" indent="-342720">
              <a:lnSpc>
                <a:spcPct val="100000"/>
              </a:lnSpc>
              <a:spcBef>
                <a:spcPts val="561"/>
              </a:spcBef>
              <a:buClr>
                <a:srgbClr val="00CCFF"/>
              </a:buClr>
              <a:buSzPct val="65000"/>
              <a:buFont typeface="Wingdings" charset="2"/>
              <a:buChar char=""/>
            </a:pPr>
            <a:r>
              <a:rPr lang="en-US" sz="2800" b="1" i="1" strike="noStrike" spc="-1" dirty="0">
                <a:solidFill>
                  <a:schemeClr val="accent6"/>
                </a:solidFill>
                <a:latin typeface="Calibri" panose="020F0502020204030204" pitchFamily="34" charset="0"/>
                <a:cs typeface="Calibri" panose="020F0502020204030204" pitchFamily="34" charset="0"/>
              </a:rPr>
              <a:t>Resourceful</a:t>
            </a:r>
            <a:endParaRPr lang="en-US" sz="2800" b="0" strike="noStrike" spc="-1" dirty="0">
              <a:solidFill>
                <a:schemeClr val="accent6"/>
              </a:solidFill>
              <a:latin typeface="Calibri" panose="020F0502020204030204" pitchFamily="34" charset="0"/>
              <a:cs typeface="Calibri" panose="020F0502020204030204" pitchFamily="34" charset="0"/>
            </a:endParaRPr>
          </a:p>
          <a:p>
            <a:pPr>
              <a:lnSpc>
                <a:spcPct val="100000"/>
              </a:lnSpc>
              <a:spcBef>
                <a:spcPts val="561"/>
              </a:spcBef>
            </a:pPr>
            <a:endParaRPr lang="en-US" sz="2800" b="0" strike="noStrike" spc="-1" dirty="0">
              <a:solidFill>
                <a:srgbClr val="FFFFFF"/>
              </a:solidFill>
              <a:latin typeface="Tahoma"/>
            </a:endParaRPr>
          </a:p>
        </p:txBody>
      </p:sp>
    </p:spTree>
    <p:extLst>
      <p:ext uri="{BB962C8B-B14F-4D97-AF65-F5344CB8AC3E}">
        <p14:creationId xmlns:p14="http://schemas.microsoft.com/office/powerpoint/2010/main" val="134615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a:xfrm>
            <a:off x="685800" y="201271"/>
            <a:ext cx="7772400" cy="1143000"/>
          </a:xfrm>
        </p:spPr>
        <p:txBody>
          <a:bodyPr/>
          <a:lstStyle/>
          <a:p>
            <a:r>
              <a:rPr lang="en-US" dirty="0"/>
              <a:t>Leader Competencies</a:t>
            </a:r>
          </a:p>
        </p:txBody>
      </p:sp>
      <p:pic>
        <p:nvPicPr>
          <p:cNvPr id="7" name="Content Placeholder 6" descr="A circular chart with text on it&#10;&#10;Description automatically generated">
            <a:extLst>
              <a:ext uri="{FF2B5EF4-FFF2-40B4-BE49-F238E27FC236}">
                <a16:creationId xmlns:a16="http://schemas.microsoft.com/office/drawing/2014/main" id="{FF8A69C6-9A72-791F-D641-CC1032A81D11}"/>
              </a:ext>
            </a:extLst>
          </p:cNvPr>
          <p:cNvPicPr>
            <a:picLocks noGrp="1" noChangeAspect="1"/>
          </p:cNvPicPr>
          <p:nvPr>
            <p:ph sz="half" idx="1"/>
          </p:nvPr>
        </p:nvPicPr>
        <p:blipFill>
          <a:blip r:embed="rId2"/>
          <a:stretch>
            <a:fillRect/>
          </a:stretch>
        </p:blipFill>
        <p:spPr>
          <a:xfrm>
            <a:off x="1981200" y="1118892"/>
            <a:ext cx="5791200" cy="5537837"/>
          </a:xfrm>
          <a:prstGeom prst="rect">
            <a:avLst/>
          </a:prstGeom>
          <a:noFill/>
          <a:ln w="0">
            <a:noFill/>
          </a:ln>
        </p:spPr>
      </p:pic>
    </p:spTree>
    <p:extLst>
      <p:ext uri="{BB962C8B-B14F-4D97-AF65-F5344CB8AC3E}">
        <p14:creationId xmlns:p14="http://schemas.microsoft.com/office/powerpoint/2010/main" val="4092121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p:txBody>
          <a:bodyPr/>
          <a:lstStyle/>
          <a:p>
            <a:r>
              <a:rPr lang="en-US" dirty="0"/>
              <a:t>Leader Competencies</a:t>
            </a:r>
          </a:p>
        </p:txBody>
      </p:sp>
      <p:sp>
        <p:nvSpPr>
          <p:cNvPr id="5" name="Content Placeholder 2">
            <a:extLst>
              <a:ext uri="{FF2B5EF4-FFF2-40B4-BE49-F238E27FC236}">
                <a16:creationId xmlns:a16="http://schemas.microsoft.com/office/drawing/2014/main" id="{5F341CF0-852E-178D-4AB8-6731233E396B}"/>
              </a:ext>
            </a:extLst>
          </p:cNvPr>
          <p:cNvSpPr txBox="1">
            <a:spLocks noGrp="1"/>
          </p:cNvSpPr>
          <p:nvPr>
            <p:ph sz="half" idx="1"/>
          </p:nvPr>
        </p:nvSpPr>
        <p:spPr>
          <a:xfrm>
            <a:off x="1447800" y="1981200"/>
            <a:ext cx="7010400" cy="4114800"/>
          </a:xfrm>
          <a:prstGeom prst="rect">
            <a:avLst/>
          </a:prstGeom>
          <a:noFill/>
          <a:ln w="0">
            <a:noFill/>
          </a:ln>
        </p:spPr>
        <p:txBody>
          <a:bodyPr lIns="90000" tIns="45000" rIns="90000" bIns="45000">
            <a:noAutofit/>
          </a:bodyPr>
          <a:lstStyle/>
          <a:p>
            <a:pPr algn="l"/>
            <a:r>
              <a:rPr lang="en-US" sz="2800" b="0" i="0" u="none" strike="noStrike" dirty="0">
                <a:solidFill>
                  <a:srgbClr val="3C4858"/>
                </a:solidFill>
                <a:effectLst/>
                <a:latin typeface="Calibri" panose="020F0502020204030204" pitchFamily="34" charset="0"/>
                <a:cs typeface="Calibri" panose="020F0502020204030204" pitchFamily="34" charset="0"/>
              </a:rPr>
              <a:t>Leadership competencies are the knowledge, skills, and expertise the Coast Guard and Auxiliary expect of their leaders. While there is some overlap in these competencies, they generally fall within four broad categories: Leading self, Leading others, Leading performance and change, and Leading the Coast Guard Auxiliary.</a:t>
            </a:r>
          </a:p>
        </p:txBody>
      </p:sp>
    </p:spTree>
    <p:extLst>
      <p:ext uri="{BB962C8B-B14F-4D97-AF65-F5344CB8AC3E}">
        <p14:creationId xmlns:p14="http://schemas.microsoft.com/office/powerpoint/2010/main" val="182205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848-F41B-C675-7A2F-1C368536A8FB}"/>
              </a:ext>
            </a:extLst>
          </p:cNvPr>
          <p:cNvSpPr>
            <a:spLocks noGrp="1"/>
          </p:cNvSpPr>
          <p:nvPr>
            <p:ph type="ctrTitle"/>
          </p:nvPr>
        </p:nvSpPr>
        <p:spPr>
          <a:xfrm>
            <a:off x="685800" y="533400"/>
            <a:ext cx="7772400" cy="1470025"/>
          </a:xfrm>
        </p:spPr>
        <p:txBody>
          <a:bodyPr/>
          <a:lstStyle/>
          <a:p>
            <a:r>
              <a:rPr lang="en-US" dirty="0"/>
              <a:t>FELA</a:t>
            </a:r>
            <a:br>
              <a:rPr lang="en-US" dirty="0"/>
            </a:br>
            <a:r>
              <a:rPr lang="en-US" dirty="0"/>
              <a:t>Today’s Highlights</a:t>
            </a:r>
          </a:p>
        </p:txBody>
      </p:sp>
      <p:sp>
        <p:nvSpPr>
          <p:cNvPr id="3" name="Subtitle 2">
            <a:extLst>
              <a:ext uri="{FF2B5EF4-FFF2-40B4-BE49-F238E27FC236}">
                <a16:creationId xmlns:a16="http://schemas.microsoft.com/office/drawing/2014/main" id="{D6FC15E5-FBDB-27C1-9CCE-BE400771E0F8}"/>
              </a:ext>
            </a:extLst>
          </p:cNvPr>
          <p:cNvSpPr>
            <a:spLocks noGrp="1"/>
          </p:cNvSpPr>
          <p:nvPr>
            <p:ph type="subTitle" idx="1"/>
          </p:nvPr>
        </p:nvSpPr>
        <p:spPr>
          <a:xfrm>
            <a:off x="1600200" y="2286000"/>
            <a:ext cx="7086600" cy="1752600"/>
          </a:xfrm>
        </p:spPr>
        <p:txBody>
          <a:bodyPr/>
          <a:lstStyle/>
          <a:p>
            <a:pPr marL="457200" indent="-457200" algn="l">
              <a:lnSpc>
                <a:spcPct val="150000"/>
              </a:lnSpc>
              <a:buFont typeface="Arial" panose="020B0604020202020204" pitchFamily="34" charset="0"/>
              <a:buChar char="•"/>
            </a:pPr>
            <a:r>
              <a:rPr lang="en-US" dirty="0">
                <a:solidFill>
                  <a:srgbClr val="3C4858"/>
                </a:solidFill>
                <a:latin typeface="Roboto" panose="02000000000000000000" pitchFamily="2" charset="0"/>
              </a:rPr>
              <a:t>Leader</a:t>
            </a:r>
            <a:r>
              <a:rPr lang="en-US" b="1" i="0" u="none" strike="noStrike" dirty="0">
                <a:solidFill>
                  <a:srgbClr val="3C4858"/>
                </a:solidFill>
                <a:effectLst/>
                <a:latin typeface="Roboto" panose="02000000000000000000" pitchFamily="2" charset="0"/>
              </a:rPr>
              <a:t> Responsibilities</a:t>
            </a:r>
          </a:p>
          <a:p>
            <a:pPr marL="457200" indent="-457200" algn="l">
              <a:lnSpc>
                <a:spcPct val="150000"/>
              </a:lnSpc>
              <a:buFont typeface="Arial" panose="020B0604020202020204" pitchFamily="34" charset="0"/>
              <a:buChar char="•"/>
            </a:pPr>
            <a:r>
              <a:rPr lang="en-US" b="1" i="0" u="none" strike="noStrike" dirty="0">
                <a:solidFill>
                  <a:srgbClr val="3C4858"/>
                </a:solidFill>
                <a:effectLst/>
                <a:latin typeface="Roboto" panose="02000000000000000000" pitchFamily="2" charset="0"/>
              </a:rPr>
              <a:t>Administrative</a:t>
            </a:r>
            <a:r>
              <a:rPr lang="en-US" b="0" i="0" u="none" strike="noStrike" dirty="0">
                <a:solidFill>
                  <a:srgbClr val="3C4858"/>
                </a:solidFill>
                <a:effectLst/>
                <a:latin typeface="Roboto" panose="02000000000000000000" pitchFamily="2" charset="0"/>
              </a:rPr>
              <a:t> </a:t>
            </a:r>
            <a:r>
              <a:rPr lang="en-US" i="0" u="none" strike="noStrike" dirty="0">
                <a:solidFill>
                  <a:srgbClr val="3C4858"/>
                </a:solidFill>
                <a:effectLst/>
                <a:latin typeface="Roboto" panose="02000000000000000000" pitchFamily="2" charset="0"/>
              </a:rPr>
              <a:t>Procedures / Policy</a:t>
            </a:r>
          </a:p>
          <a:p>
            <a:pPr marL="457200" indent="-457200" algn="l">
              <a:lnSpc>
                <a:spcPct val="150000"/>
              </a:lnSpc>
              <a:buFont typeface="Arial" panose="020B0604020202020204" pitchFamily="34" charset="0"/>
              <a:buChar char="•"/>
            </a:pPr>
            <a:r>
              <a:rPr lang="en-US" dirty="0">
                <a:solidFill>
                  <a:srgbClr val="3C4858"/>
                </a:solidFill>
                <a:latin typeface="Roboto" panose="02000000000000000000" pitchFamily="2" charset="0"/>
              </a:rPr>
              <a:t>Membership Mentoring &amp; HR</a:t>
            </a:r>
          </a:p>
          <a:p>
            <a:pPr marL="457200" indent="-457200" algn="l">
              <a:lnSpc>
                <a:spcPct val="150000"/>
              </a:lnSpc>
              <a:buFont typeface="Arial" panose="020B0604020202020204" pitchFamily="34" charset="0"/>
              <a:buChar char="•"/>
            </a:pPr>
            <a:r>
              <a:rPr lang="en-US" i="0" u="none" strike="noStrike" dirty="0">
                <a:solidFill>
                  <a:srgbClr val="3C4858"/>
                </a:solidFill>
                <a:effectLst/>
                <a:latin typeface="Roboto" panose="02000000000000000000" pitchFamily="2" charset="0"/>
              </a:rPr>
              <a:t>Flotilla &amp; Member Evaluation</a:t>
            </a:r>
          </a:p>
        </p:txBody>
      </p:sp>
    </p:spTree>
    <p:extLst>
      <p:ext uri="{BB962C8B-B14F-4D97-AF65-F5344CB8AC3E}">
        <p14:creationId xmlns:p14="http://schemas.microsoft.com/office/powerpoint/2010/main" val="3991296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p:txBody>
          <a:bodyPr/>
          <a:lstStyle/>
          <a:p>
            <a:r>
              <a:rPr lang="en-US" dirty="0"/>
              <a:t>Leader Competencies</a:t>
            </a:r>
          </a:p>
        </p:txBody>
      </p:sp>
      <p:sp>
        <p:nvSpPr>
          <p:cNvPr id="5" name="Content Placeholder 2">
            <a:extLst>
              <a:ext uri="{FF2B5EF4-FFF2-40B4-BE49-F238E27FC236}">
                <a16:creationId xmlns:a16="http://schemas.microsoft.com/office/drawing/2014/main" id="{5F341CF0-852E-178D-4AB8-6731233E396B}"/>
              </a:ext>
            </a:extLst>
          </p:cNvPr>
          <p:cNvSpPr txBox="1">
            <a:spLocks noGrp="1"/>
          </p:cNvSpPr>
          <p:nvPr>
            <p:ph sz="half" idx="1"/>
          </p:nvPr>
        </p:nvSpPr>
        <p:spPr>
          <a:xfrm>
            <a:off x="1447800" y="1981200"/>
            <a:ext cx="7010400" cy="4114800"/>
          </a:xfrm>
          <a:prstGeom prst="rect">
            <a:avLst/>
          </a:prstGeom>
          <a:noFill/>
          <a:ln w="0">
            <a:noFill/>
          </a:ln>
        </p:spPr>
        <p:txBody>
          <a:bodyPr lIns="90000" tIns="45000" rIns="90000" bIns="45000">
            <a:noAutofit/>
          </a:bodyPr>
          <a:lstStyle/>
          <a:p>
            <a:pPr marL="0" indent="0" algn="l">
              <a:buNone/>
            </a:pPr>
            <a:r>
              <a:rPr lang="en-US" sz="2800" b="0" i="0" u="none" strike="noStrike" dirty="0">
                <a:solidFill>
                  <a:srgbClr val="3C4858"/>
                </a:solidFill>
                <a:effectLst/>
                <a:latin typeface="Calibri" panose="020F0502020204030204" pitchFamily="34" charset="0"/>
                <a:cs typeface="Calibri" panose="020F0502020204030204" pitchFamily="34" charset="0"/>
              </a:rPr>
              <a:t>Together, these four leadership categories and their elements are instrumental to career success. Developing them in all members of the Coast Guard team will result in the continuous improvement necessary for us to remain Semper Paratus.</a:t>
            </a:r>
          </a:p>
        </p:txBody>
      </p:sp>
    </p:spTree>
    <p:extLst>
      <p:ext uri="{BB962C8B-B14F-4D97-AF65-F5344CB8AC3E}">
        <p14:creationId xmlns:p14="http://schemas.microsoft.com/office/powerpoint/2010/main" val="358042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72C-B32A-603C-C80A-BF2F17BF4303}"/>
              </a:ext>
            </a:extLst>
          </p:cNvPr>
          <p:cNvSpPr>
            <a:spLocks noGrp="1"/>
          </p:cNvSpPr>
          <p:nvPr>
            <p:ph type="title"/>
          </p:nvPr>
        </p:nvSpPr>
        <p:spPr/>
        <p:txBody>
          <a:bodyPr/>
          <a:lstStyle/>
          <a:p>
            <a:r>
              <a:rPr lang="en-US" dirty="0"/>
              <a:t>Leader Qualities</a:t>
            </a:r>
          </a:p>
        </p:txBody>
      </p:sp>
      <p:sp>
        <p:nvSpPr>
          <p:cNvPr id="3" name="Content Placeholder 2">
            <a:extLst>
              <a:ext uri="{FF2B5EF4-FFF2-40B4-BE49-F238E27FC236}">
                <a16:creationId xmlns:a16="http://schemas.microsoft.com/office/drawing/2014/main" id="{CEB48F57-54C7-22D4-EEA7-8E823A4091D9}"/>
              </a:ext>
            </a:extLst>
          </p:cNvPr>
          <p:cNvSpPr>
            <a:spLocks noGrp="1"/>
          </p:cNvSpPr>
          <p:nvPr>
            <p:ph sz="half" idx="1"/>
          </p:nvPr>
        </p:nvSpPr>
        <p:spPr>
          <a:xfrm>
            <a:off x="1143000" y="1905000"/>
            <a:ext cx="7772400" cy="4114800"/>
          </a:xfrm>
        </p:spPr>
        <p:txBody>
          <a:bodyPr/>
          <a:lstStyle/>
          <a:p>
            <a:pPr marL="0" indent="0">
              <a:buNone/>
            </a:pPr>
            <a:r>
              <a:rPr lang="en-US" dirty="0">
                <a:solidFill>
                  <a:schemeClr val="tx1"/>
                </a:solidFill>
              </a:rPr>
              <a:t>Remember…..</a:t>
            </a:r>
          </a:p>
          <a:p>
            <a:pPr marL="0" indent="0">
              <a:buNone/>
            </a:pPr>
            <a:r>
              <a:rPr lang="en-US" dirty="0">
                <a:solidFill>
                  <a:schemeClr val="tx1"/>
                </a:solidFill>
              </a:rPr>
              <a:t>You are a LEADER in your  elected office.</a:t>
            </a:r>
          </a:p>
          <a:p>
            <a:pPr marL="0" indent="0">
              <a:buNone/>
            </a:pPr>
            <a:r>
              <a:rPr lang="en-US" dirty="0">
                <a:solidFill>
                  <a:schemeClr val="tx1"/>
                </a:solidFill>
              </a:rPr>
              <a:t>You are responsible to others, and </a:t>
            </a:r>
          </a:p>
          <a:p>
            <a:pPr marL="0" indent="0">
              <a:buNone/>
            </a:pPr>
            <a:r>
              <a:rPr lang="en-US" dirty="0">
                <a:solidFill>
                  <a:schemeClr val="tx1"/>
                </a:solidFill>
              </a:rPr>
              <a:t>Others are responsible to you.</a:t>
            </a:r>
          </a:p>
          <a:p>
            <a:pPr marL="0" indent="0">
              <a:buNone/>
            </a:pPr>
            <a:endParaRPr lang="en-US" dirty="0">
              <a:solidFill>
                <a:schemeClr val="accent6"/>
              </a:solidFill>
            </a:endParaRPr>
          </a:p>
          <a:p>
            <a:pPr marL="0" indent="0" algn="ctr">
              <a:buNone/>
            </a:pPr>
            <a:r>
              <a:rPr lang="en-US" dirty="0">
                <a:solidFill>
                  <a:schemeClr val="accent6"/>
                </a:solidFill>
              </a:rPr>
              <a:t>DWYSYWD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67716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p:txBody>
          <a:bodyPr/>
          <a:lstStyle/>
          <a:p>
            <a:r>
              <a:rPr lang="en-US" dirty="0"/>
              <a:t>Leadership Succession</a:t>
            </a:r>
          </a:p>
        </p:txBody>
      </p:sp>
      <p:sp>
        <p:nvSpPr>
          <p:cNvPr id="3" name="Content Placeholder 2">
            <a:extLst>
              <a:ext uri="{FF2B5EF4-FFF2-40B4-BE49-F238E27FC236}">
                <a16:creationId xmlns:a16="http://schemas.microsoft.com/office/drawing/2014/main" id="{7076E506-4BA5-B2B1-3660-E2B6A1E304E5}"/>
              </a:ext>
            </a:extLst>
          </p:cNvPr>
          <p:cNvSpPr>
            <a:spLocks noGrp="1"/>
          </p:cNvSpPr>
          <p:nvPr>
            <p:ph idx="1"/>
          </p:nvPr>
        </p:nvSpPr>
        <p:spPr>
          <a:xfrm>
            <a:off x="914400" y="1905000"/>
            <a:ext cx="7772400" cy="4114800"/>
          </a:xfrm>
        </p:spPr>
        <p:txBody>
          <a:bodyPr/>
          <a:lstStyle/>
          <a:p>
            <a:pPr marL="0" indent="0" algn="ctr">
              <a:buNone/>
            </a:pPr>
            <a:r>
              <a:rPr lang="en-US" dirty="0">
                <a:solidFill>
                  <a:schemeClr val="tx1"/>
                </a:solidFill>
                <a:latin typeface="Calibri" panose="020F0502020204030204" pitchFamily="34" charset="0"/>
                <a:cs typeface="Calibri" panose="020F0502020204030204" pitchFamily="34" charset="0"/>
              </a:rPr>
              <a:t>Essentially, succession planning is a conscious decision by leadership to foster and promote the continual development of members,  to ensure that elected and appointed positions maintain some measure of stability, thus enabling the member, flotilla, division, or district to achieve mission objectives.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53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p:txBody>
          <a:bodyPr/>
          <a:lstStyle/>
          <a:p>
            <a:r>
              <a:rPr lang="en-US" dirty="0"/>
              <a:t>Leadership Succession</a:t>
            </a:r>
          </a:p>
        </p:txBody>
      </p:sp>
      <p:graphicFrame>
        <p:nvGraphicFramePr>
          <p:cNvPr id="5" name="Content Placeholder 4">
            <a:extLst>
              <a:ext uri="{FF2B5EF4-FFF2-40B4-BE49-F238E27FC236}">
                <a16:creationId xmlns:a16="http://schemas.microsoft.com/office/drawing/2014/main" id="{9138C0C0-8FC1-40DA-2DE7-FF2E83D2030A}"/>
              </a:ext>
            </a:extLst>
          </p:cNvPr>
          <p:cNvGraphicFramePr>
            <a:graphicFrameLocks noGrp="1"/>
          </p:cNvGraphicFramePr>
          <p:nvPr>
            <p:ph idx="1"/>
            <p:extLst>
              <p:ext uri="{D42A27DB-BD31-4B8C-83A1-F6EECF244321}">
                <p14:modId xmlns:p14="http://schemas.microsoft.com/office/powerpoint/2010/main" val="1212851137"/>
              </p:ext>
            </p:extLst>
          </p:nvPr>
        </p:nvGraphicFramePr>
        <p:xfrm>
          <a:off x="1219200" y="2208629"/>
          <a:ext cx="7772400" cy="2560320"/>
        </p:xfrm>
        <a:graphic>
          <a:graphicData uri="http://schemas.openxmlformats.org/drawingml/2006/table">
            <a:tbl>
              <a:tblPr/>
              <a:tblGrid>
                <a:gridCol w="7772400">
                  <a:extLst>
                    <a:ext uri="{9D8B030D-6E8A-4147-A177-3AD203B41FA5}">
                      <a16:colId xmlns:a16="http://schemas.microsoft.com/office/drawing/2014/main" val="1012700003"/>
                    </a:ext>
                  </a:extLst>
                </a:gridCol>
              </a:tblGrid>
              <a:tr h="0">
                <a:tc>
                  <a:txBody>
                    <a:bodyPr/>
                    <a:lstStyle/>
                    <a:p>
                      <a:r>
                        <a:rPr lang="en-US" sz="3200" b="1" dirty="0">
                          <a:solidFill>
                            <a:schemeClr val="tx1"/>
                          </a:solidFill>
                          <a:effectLst/>
                          <a:latin typeface="Calibri" panose="020F0502020204030204" pitchFamily="34" charset="0"/>
                          <a:cs typeface="Calibri" panose="020F0502020204030204" pitchFamily="34" charset="0"/>
                        </a:rPr>
                        <a:t>By planning for the annual election or appointment transitions </a:t>
                      </a:r>
                      <a:r>
                        <a:rPr lang="en-US" sz="4000" b="1" dirty="0">
                          <a:solidFill>
                            <a:schemeClr val="accent2"/>
                          </a:solidFill>
                          <a:effectLst/>
                          <a:latin typeface="Calibri" panose="020F0502020204030204" pitchFamily="34" charset="0"/>
                          <a:cs typeface="Calibri" panose="020F0502020204030204" pitchFamily="34" charset="0"/>
                        </a:rPr>
                        <a:t>well in advance </a:t>
                      </a:r>
                      <a:r>
                        <a:rPr lang="en-US" sz="3200" b="1" dirty="0">
                          <a:solidFill>
                            <a:schemeClr val="tx1"/>
                          </a:solidFill>
                          <a:effectLst/>
                          <a:latin typeface="Calibri" panose="020F0502020204030204" pitchFamily="34" charset="0"/>
                          <a:cs typeface="Calibri" panose="020F0502020204030204" pitchFamily="34" charset="0"/>
                        </a:rPr>
                        <a:t>the Auxiliary can maximize the potential of its members, flotilla, division, or district and enable it to meet future mission needs. </a:t>
                      </a:r>
                    </a:p>
                  </a:txBody>
                  <a:tcPr marL="47625" marR="47625" marT="0" marB="0">
                    <a:lnL>
                      <a:noFill/>
                    </a:lnL>
                    <a:lnR>
                      <a:noFill/>
                    </a:lnR>
                    <a:lnT>
                      <a:noFill/>
                    </a:lnT>
                    <a:lnB>
                      <a:noFill/>
                    </a:lnB>
                  </a:tcPr>
                </a:tc>
                <a:extLst>
                  <a:ext uri="{0D108BD9-81ED-4DB2-BD59-A6C34878D82A}">
                    <a16:rowId xmlns:a16="http://schemas.microsoft.com/office/drawing/2014/main" val="473053956"/>
                  </a:ext>
                </a:extLst>
              </a:tr>
            </a:tbl>
          </a:graphicData>
        </a:graphic>
      </p:graphicFrame>
    </p:spTree>
    <p:extLst>
      <p:ext uri="{BB962C8B-B14F-4D97-AF65-F5344CB8AC3E}">
        <p14:creationId xmlns:p14="http://schemas.microsoft.com/office/powerpoint/2010/main" val="889466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p:txBody>
          <a:bodyPr/>
          <a:lstStyle/>
          <a:p>
            <a:r>
              <a:rPr lang="en-US" dirty="0"/>
              <a:t>Leadership Succession</a:t>
            </a:r>
          </a:p>
        </p:txBody>
      </p:sp>
      <p:graphicFrame>
        <p:nvGraphicFramePr>
          <p:cNvPr id="5" name="Content Placeholder 4">
            <a:extLst>
              <a:ext uri="{FF2B5EF4-FFF2-40B4-BE49-F238E27FC236}">
                <a16:creationId xmlns:a16="http://schemas.microsoft.com/office/drawing/2014/main" id="{9138C0C0-8FC1-40DA-2DE7-FF2E83D2030A}"/>
              </a:ext>
            </a:extLst>
          </p:cNvPr>
          <p:cNvGraphicFramePr>
            <a:graphicFrameLocks noGrp="1"/>
          </p:cNvGraphicFramePr>
          <p:nvPr>
            <p:ph idx="1"/>
            <p:extLst>
              <p:ext uri="{D42A27DB-BD31-4B8C-83A1-F6EECF244321}">
                <p14:modId xmlns:p14="http://schemas.microsoft.com/office/powerpoint/2010/main" val="1627320784"/>
              </p:ext>
            </p:extLst>
          </p:nvPr>
        </p:nvGraphicFramePr>
        <p:xfrm>
          <a:off x="1143000" y="1542756"/>
          <a:ext cx="7772400" cy="5315243"/>
        </p:xfrm>
        <a:graphic>
          <a:graphicData uri="http://schemas.openxmlformats.org/drawingml/2006/table">
            <a:tbl>
              <a:tblPr/>
              <a:tblGrid>
                <a:gridCol w="7772400">
                  <a:extLst>
                    <a:ext uri="{9D8B030D-6E8A-4147-A177-3AD203B41FA5}">
                      <a16:colId xmlns:a16="http://schemas.microsoft.com/office/drawing/2014/main" val="1012700003"/>
                    </a:ext>
                  </a:extLst>
                </a:gridCol>
              </a:tblGrid>
              <a:tr h="5315243">
                <a:tc>
                  <a:txBody>
                    <a:bodyPr/>
                    <a:lstStyle/>
                    <a:p>
                      <a:pPr algn="ctr" rtl="0"/>
                      <a:r>
                        <a:rPr lang="en-US" sz="3200" b="1" i="1" u="none" strike="noStrike" kern="1200" baseline="0" dirty="0">
                          <a:solidFill>
                            <a:schemeClr val="tx1"/>
                          </a:solidFill>
                          <a:latin typeface="Calibri" panose="020F0502020204030204" pitchFamily="34" charset="0"/>
                          <a:cs typeface="Calibri" panose="020F0502020204030204" pitchFamily="34" charset="0"/>
                        </a:rPr>
                        <a:t>Chain of Leadership</a:t>
                      </a:r>
                      <a:endParaRPr lang="en-US" sz="2800" b="0" i="0" u="none" strike="noStrike" kern="1200" baseline="0" dirty="0">
                        <a:solidFill>
                          <a:schemeClr val="tx1"/>
                        </a:solidFill>
                        <a:latin typeface="Calibri" panose="020F0502020204030204" pitchFamily="34" charset="0"/>
                        <a:cs typeface="Calibri" panose="020F0502020204030204" pitchFamily="34" charset="0"/>
                      </a:endParaRPr>
                    </a:p>
                    <a:p>
                      <a:pPr marL="285750" indent="-285750" algn="l" rtl="0">
                        <a:buSzPts val="1500"/>
                        <a:buFont typeface="Arial" panose="020B0604020202020204" pitchFamily="34" charset="0"/>
                        <a:buChar char="•"/>
                      </a:pPr>
                      <a:r>
                        <a:rPr lang="en-US" sz="2800" b="1" dirty="0">
                          <a:latin typeface="Calibri" panose="020F0502020204030204" pitchFamily="34" charset="0"/>
                          <a:cs typeface="Calibri" panose="020F0502020204030204" pitchFamily="34" charset="0"/>
                        </a:rPr>
                        <a:t>The purpose of the USCG Auxiliary is to support the U. S. Coast Guard in its missions.</a:t>
                      </a:r>
                    </a:p>
                    <a:p>
                      <a:pPr marL="285750" indent="-285750" algn="l" rtl="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285750" indent="-285750" algn="l" rtl="0">
                        <a:buSzPts val="1500"/>
                        <a:buFont typeface="Arial" panose="020B0604020202020204" pitchFamily="34" charset="0"/>
                        <a:buChar char="•"/>
                      </a:pPr>
                      <a:r>
                        <a:rPr lang="en-US" sz="2800" b="1" dirty="0">
                          <a:latin typeface="Calibri" panose="020F0502020204030204" pitchFamily="34" charset="0"/>
                          <a:cs typeface="Calibri" panose="020F0502020204030204" pitchFamily="34" charset="0"/>
                        </a:rPr>
                        <a:t>It is widely accepted that the Flotilla Commander (FC) is the </a:t>
                      </a:r>
                      <a:r>
                        <a:rPr lang="en-US" sz="2800" b="1" dirty="0">
                          <a:solidFill>
                            <a:schemeClr val="accent2"/>
                          </a:solidFill>
                          <a:latin typeface="Calibri" panose="020F0502020204030204" pitchFamily="34" charset="0"/>
                          <a:cs typeface="Calibri" panose="020F0502020204030204" pitchFamily="34" charset="0"/>
                        </a:rPr>
                        <a:t>KEY</a:t>
                      </a:r>
                      <a:r>
                        <a:rPr lang="en-US" sz="2800" b="1" dirty="0">
                          <a:latin typeface="Calibri" panose="020F0502020204030204" pitchFamily="34" charset="0"/>
                          <a:cs typeface="Calibri" panose="020F0502020204030204" pitchFamily="34" charset="0"/>
                        </a:rPr>
                        <a:t> to the success of the Flotilla.</a:t>
                      </a:r>
                    </a:p>
                    <a:p>
                      <a:pPr marL="285750" indent="-285750" algn="l" rtl="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285750" indent="-285750" algn="l" rtl="0">
                        <a:buSzPts val="1500"/>
                        <a:buFont typeface="Arial" panose="020B0604020202020204" pitchFamily="34" charset="0"/>
                        <a:buChar char="•"/>
                      </a:pPr>
                      <a:r>
                        <a:rPr lang="en-US" sz="2800" b="1" u="none" dirty="0">
                          <a:solidFill>
                            <a:schemeClr val="accent2"/>
                          </a:solidFill>
                          <a:latin typeface="Calibri" panose="020F0502020204030204" pitchFamily="34" charset="0"/>
                          <a:cs typeface="Calibri" panose="020F0502020204030204" pitchFamily="34" charset="0"/>
                        </a:rPr>
                        <a:t>EVERY person/position </a:t>
                      </a:r>
                      <a:r>
                        <a:rPr lang="en-US" sz="2800" b="1" dirty="0">
                          <a:latin typeface="Calibri" panose="020F0502020204030204" pitchFamily="34" charset="0"/>
                          <a:cs typeface="Calibri" panose="020F0502020204030204" pitchFamily="34" charset="0"/>
                        </a:rPr>
                        <a:t>(above FC) in the USCG Auxiliary is there to support, assist, and guide the Flotilla Commander to complete his/her missions.</a:t>
                      </a:r>
                    </a:p>
                  </a:txBody>
                  <a:tcPr marL="47625" marR="47625" marT="0" marB="0">
                    <a:lnL>
                      <a:noFill/>
                    </a:lnL>
                    <a:lnR>
                      <a:noFill/>
                    </a:lnR>
                    <a:lnT>
                      <a:noFill/>
                    </a:lnT>
                    <a:lnB>
                      <a:noFill/>
                    </a:lnB>
                  </a:tcPr>
                </a:tc>
                <a:extLst>
                  <a:ext uri="{0D108BD9-81ED-4DB2-BD59-A6C34878D82A}">
                    <a16:rowId xmlns:a16="http://schemas.microsoft.com/office/drawing/2014/main" val="473053956"/>
                  </a:ext>
                </a:extLst>
              </a:tr>
            </a:tbl>
          </a:graphicData>
        </a:graphic>
      </p:graphicFrame>
    </p:spTree>
    <p:extLst>
      <p:ext uri="{BB962C8B-B14F-4D97-AF65-F5344CB8AC3E}">
        <p14:creationId xmlns:p14="http://schemas.microsoft.com/office/powerpoint/2010/main" val="857684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
            <a:extLst>
              <a:ext uri="{FF2B5EF4-FFF2-40B4-BE49-F238E27FC236}">
                <a16:creationId xmlns:a16="http://schemas.microsoft.com/office/drawing/2014/main" id="{68070815-5F7D-3528-4F96-C0E03FE6A2C0}"/>
              </a:ext>
            </a:extLst>
          </p:cNvPr>
          <p:cNvSpPr/>
          <p:nvPr/>
        </p:nvSpPr>
        <p:spPr>
          <a:xfrm>
            <a:off x="0" y="857160"/>
            <a:ext cx="8457840" cy="5590800"/>
          </a:xfrm>
          <a:prstGeom prst="triangle">
            <a:avLst>
              <a:gd name="adj" fmla="val 50000"/>
            </a:avLst>
          </a:prstGeom>
          <a:solidFill>
            <a:schemeClr val="accent1"/>
          </a:solidFill>
          <a:ln w="9525">
            <a:solidFill>
              <a:srgbClr val="FFFFFF"/>
            </a:solidFill>
            <a:round/>
          </a:ln>
        </p:spPr>
        <p:style>
          <a:lnRef idx="0">
            <a:scrgbClr r="0" g="0" b="0"/>
          </a:lnRef>
          <a:fillRef idx="0">
            <a:scrgbClr r="0" g="0" b="0"/>
          </a:fillRef>
          <a:effectRef idx="0">
            <a:scrgbClr r="0" g="0" b="0"/>
          </a:effectRef>
          <a:fontRef idx="minor"/>
        </p:style>
        <p:txBody>
          <a:bodyPr/>
          <a:lstStyle/>
          <a:p>
            <a:endParaRPr lang="en-US"/>
          </a:p>
        </p:txBody>
      </p:sp>
      <p:sp>
        <p:nvSpPr>
          <p:cNvPr id="18" name="Straight Connector 16">
            <a:extLst>
              <a:ext uri="{FF2B5EF4-FFF2-40B4-BE49-F238E27FC236}">
                <a16:creationId xmlns:a16="http://schemas.microsoft.com/office/drawing/2014/main" id="{858B615B-E42E-F77B-BDF8-A18DF96FBA26}"/>
              </a:ext>
            </a:extLst>
          </p:cNvPr>
          <p:cNvSpPr/>
          <p:nvPr/>
        </p:nvSpPr>
        <p:spPr>
          <a:xfrm>
            <a:off x="2286000" y="3543120"/>
            <a:ext cx="3962160" cy="360"/>
          </a:xfrm>
          <a:prstGeom prst="line">
            <a:avLst/>
          </a:prstGeom>
          <a:ln w="9525">
            <a:solidFill>
              <a:srgbClr val="FFFFFF"/>
            </a:solidFill>
            <a:round/>
          </a:ln>
        </p:spPr>
        <p:style>
          <a:lnRef idx="0">
            <a:scrgbClr r="0" g="0" b="0"/>
          </a:lnRef>
          <a:fillRef idx="0">
            <a:scrgbClr r="0" g="0" b="0"/>
          </a:fillRef>
          <a:effectRef idx="0">
            <a:scrgbClr r="0" g="0" b="0"/>
          </a:effectRef>
          <a:fontRef idx="minor"/>
        </p:style>
      </p:sp>
      <p:sp>
        <p:nvSpPr>
          <p:cNvPr id="19" name="Straight Connector 17">
            <a:extLst>
              <a:ext uri="{FF2B5EF4-FFF2-40B4-BE49-F238E27FC236}">
                <a16:creationId xmlns:a16="http://schemas.microsoft.com/office/drawing/2014/main" id="{98348B2F-0D3B-05FC-06C4-5E1B222E88B9}"/>
              </a:ext>
            </a:extLst>
          </p:cNvPr>
          <p:cNvSpPr/>
          <p:nvPr/>
        </p:nvSpPr>
        <p:spPr>
          <a:xfrm>
            <a:off x="1523880" y="4533840"/>
            <a:ext cx="5486400" cy="360"/>
          </a:xfrm>
          <a:prstGeom prst="line">
            <a:avLst/>
          </a:prstGeom>
          <a:ln w="9525">
            <a:solidFill>
              <a:srgbClr val="FFFFFF"/>
            </a:solidFill>
            <a:round/>
          </a:ln>
        </p:spPr>
        <p:style>
          <a:lnRef idx="0">
            <a:scrgbClr r="0" g="0" b="0"/>
          </a:lnRef>
          <a:fillRef idx="0">
            <a:scrgbClr r="0" g="0" b="0"/>
          </a:fillRef>
          <a:effectRef idx="0">
            <a:scrgbClr r="0" g="0" b="0"/>
          </a:effectRef>
          <a:fontRef idx="minor"/>
        </p:style>
      </p:sp>
      <p:sp>
        <p:nvSpPr>
          <p:cNvPr id="20" name="Straight Connector 18">
            <a:extLst>
              <a:ext uri="{FF2B5EF4-FFF2-40B4-BE49-F238E27FC236}">
                <a16:creationId xmlns:a16="http://schemas.microsoft.com/office/drawing/2014/main" id="{547CD9F4-30EB-4B0B-ECBE-CD2593DEFC04}"/>
              </a:ext>
            </a:extLst>
          </p:cNvPr>
          <p:cNvSpPr/>
          <p:nvPr/>
        </p:nvSpPr>
        <p:spPr>
          <a:xfrm>
            <a:off x="2868480" y="2705040"/>
            <a:ext cx="2668680" cy="360"/>
          </a:xfrm>
          <a:prstGeom prst="line">
            <a:avLst/>
          </a:prstGeom>
          <a:ln w="9525">
            <a:solidFill>
              <a:srgbClr val="FFFFFF"/>
            </a:solidFill>
            <a:round/>
          </a:ln>
        </p:spPr>
        <p:style>
          <a:lnRef idx="0">
            <a:scrgbClr r="0" g="0" b="0"/>
          </a:lnRef>
          <a:fillRef idx="0">
            <a:scrgbClr r="0" g="0" b="0"/>
          </a:fillRef>
          <a:effectRef idx="0">
            <a:scrgbClr r="0" g="0" b="0"/>
          </a:effectRef>
          <a:fontRef idx="minor"/>
        </p:style>
      </p:sp>
      <p:sp>
        <p:nvSpPr>
          <p:cNvPr id="21" name="Straight Connector 19">
            <a:extLst>
              <a:ext uri="{FF2B5EF4-FFF2-40B4-BE49-F238E27FC236}">
                <a16:creationId xmlns:a16="http://schemas.microsoft.com/office/drawing/2014/main" id="{715CBD9E-EF70-AA12-2FF1-E17FCE656B8F}"/>
              </a:ext>
            </a:extLst>
          </p:cNvPr>
          <p:cNvSpPr/>
          <p:nvPr/>
        </p:nvSpPr>
        <p:spPr>
          <a:xfrm>
            <a:off x="3336840" y="2009520"/>
            <a:ext cx="1784160" cy="360"/>
          </a:xfrm>
          <a:prstGeom prst="line">
            <a:avLst/>
          </a:prstGeom>
          <a:ln w="9525">
            <a:solidFill>
              <a:srgbClr val="FFFFFF"/>
            </a:solidFill>
            <a:round/>
          </a:ln>
        </p:spPr>
        <p:style>
          <a:lnRef idx="0">
            <a:scrgbClr r="0" g="0" b="0"/>
          </a:lnRef>
          <a:fillRef idx="0">
            <a:scrgbClr r="0" g="0" b="0"/>
          </a:fillRef>
          <a:effectRef idx="0">
            <a:scrgbClr r="0" g="0" b="0"/>
          </a:effectRef>
          <a:fontRef idx="minor"/>
        </p:style>
      </p:sp>
      <p:sp>
        <p:nvSpPr>
          <p:cNvPr id="22" name="TextBox 27">
            <a:extLst>
              <a:ext uri="{FF2B5EF4-FFF2-40B4-BE49-F238E27FC236}">
                <a16:creationId xmlns:a16="http://schemas.microsoft.com/office/drawing/2014/main" id="{D69B1FD7-7E5F-8B1B-1C5E-4E56EE89E629}"/>
              </a:ext>
            </a:extLst>
          </p:cNvPr>
          <p:cNvSpPr/>
          <p:nvPr/>
        </p:nvSpPr>
        <p:spPr>
          <a:xfrm>
            <a:off x="3032280" y="5249880"/>
            <a:ext cx="2412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dirty="0">
                <a:solidFill>
                  <a:srgbClr val="FFFFFF"/>
                </a:solidFill>
                <a:latin typeface="Tahoma"/>
              </a:rPr>
              <a:t>FLOTILLA</a:t>
            </a:r>
            <a:endParaRPr lang="en-US" sz="2400" b="0" strike="noStrike" spc="-1" dirty="0">
              <a:latin typeface="Arial"/>
            </a:endParaRPr>
          </a:p>
        </p:txBody>
      </p:sp>
      <p:sp>
        <p:nvSpPr>
          <p:cNvPr id="23" name="TextBox 28">
            <a:extLst>
              <a:ext uri="{FF2B5EF4-FFF2-40B4-BE49-F238E27FC236}">
                <a16:creationId xmlns:a16="http://schemas.microsoft.com/office/drawing/2014/main" id="{2FE5C765-09D9-2376-5C56-760D927323EC}"/>
              </a:ext>
            </a:extLst>
          </p:cNvPr>
          <p:cNvSpPr/>
          <p:nvPr/>
        </p:nvSpPr>
        <p:spPr>
          <a:xfrm>
            <a:off x="2995560" y="3846600"/>
            <a:ext cx="2412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a:solidFill>
                  <a:srgbClr val="FFFFFF"/>
                </a:solidFill>
                <a:latin typeface="Tahoma"/>
              </a:rPr>
              <a:t>DIVISION</a:t>
            </a:r>
            <a:endParaRPr lang="en-US" sz="2400" b="0" strike="noStrike" spc="-1">
              <a:latin typeface="Arial"/>
            </a:endParaRPr>
          </a:p>
        </p:txBody>
      </p:sp>
      <p:sp>
        <p:nvSpPr>
          <p:cNvPr id="24" name="TextBox 29">
            <a:extLst>
              <a:ext uri="{FF2B5EF4-FFF2-40B4-BE49-F238E27FC236}">
                <a16:creationId xmlns:a16="http://schemas.microsoft.com/office/drawing/2014/main" id="{884F1972-1C67-4D32-CFFB-56C248669A65}"/>
              </a:ext>
            </a:extLst>
          </p:cNvPr>
          <p:cNvSpPr/>
          <p:nvPr/>
        </p:nvSpPr>
        <p:spPr>
          <a:xfrm>
            <a:off x="2994120" y="2857680"/>
            <a:ext cx="2412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a:solidFill>
                  <a:srgbClr val="FFFFFF"/>
                </a:solidFill>
                <a:latin typeface="Tahoma"/>
              </a:rPr>
              <a:t>DISTRICT</a:t>
            </a:r>
            <a:endParaRPr lang="en-US" sz="2400" b="0" strike="noStrike" spc="-1">
              <a:latin typeface="Arial"/>
            </a:endParaRPr>
          </a:p>
        </p:txBody>
      </p:sp>
      <p:sp>
        <p:nvSpPr>
          <p:cNvPr id="25" name="TextBox 30">
            <a:extLst>
              <a:ext uri="{FF2B5EF4-FFF2-40B4-BE49-F238E27FC236}">
                <a16:creationId xmlns:a16="http://schemas.microsoft.com/office/drawing/2014/main" id="{05239816-3D99-BA09-418A-50BA34F51EDB}"/>
              </a:ext>
            </a:extLst>
          </p:cNvPr>
          <p:cNvSpPr/>
          <p:nvPr/>
        </p:nvSpPr>
        <p:spPr>
          <a:xfrm>
            <a:off x="3029040" y="2216160"/>
            <a:ext cx="2412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dirty="0">
                <a:solidFill>
                  <a:srgbClr val="FFFFFF"/>
                </a:solidFill>
                <a:latin typeface="Tahoma"/>
              </a:rPr>
              <a:t>NATIONAL</a:t>
            </a:r>
            <a:endParaRPr lang="en-US" sz="2400" b="0" strike="noStrike" spc="-1" dirty="0">
              <a:latin typeface="Arial"/>
            </a:endParaRPr>
          </a:p>
        </p:txBody>
      </p:sp>
      <p:sp>
        <p:nvSpPr>
          <p:cNvPr id="26" name="TextBox 31">
            <a:extLst>
              <a:ext uri="{FF2B5EF4-FFF2-40B4-BE49-F238E27FC236}">
                <a16:creationId xmlns:a16="http://schemas.microsoft.com/office/drawing/2014/main" id="{B78E0FA8-AA0C-69BC-55F5-103256664564}"/>
              </a:ext>
            </a:extLst>
          </p:cNvPr>
          <p:cNvSpPr/>
          <p:nvPr/>
        </p:nvSpPr>
        <p:spPr>
          <a:xfrm>
            <a:off x="3678120" y="1352520"/>
            <a:ext cx="1101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dirty="0">
                <a:solidFill>
                  <a:srgbClr val="FFFFFF"/>
                </a:solidFill>
                <a:latin typeface="Tahoma"/>
              </a:rPr>
              <a:t>USCG</a:t>
            </a:r>
            <a:endParaRPr lang="en-US" sz="2400" b="0" strike="noStrike" spc="-1" dirty="0">
              <a:latin typeface="Arial"/>
            </a:endParaRPr>
          </a:p>
        </p:txBody>
      </p:sp>
      <p:sp>
        <p:nvSpPr>
          <p:cNvPr id="28" name="Rectangle 3">
            <a:extLst>
              <a:ext uri="{FF2B5EF4-FFF2-40B4-BE49-F238E27FC236}">
                <a16:creationId xmlns:a16="http://schemas.microsoft.com/office/drawing/2014/main" id="{604FCB55-0E5E-BE5C-C6ED-C31089DD5103}"/>
              </a:ext>
            </a:extLst>
          </p:cNvPr>
          <p:cNvSpPr/>
          <p:nvPr/>
        </p:nvSpPr>
        <p:spPr>
          <a:xfrm>
            <a:off x="5237640" y="367650"/>
            <a:ext cx="3561480" cy="4736310"/>
          </a:xfrm>
          <a:prstGeom prst="rect">
            <a:avLst/>
          </a:prstGeom>
          <a:solidFill>
            <a:schemeClr val="bg2">
              <a:lumMod val="20000"/>
              <a:lumOff val="80000"/>
            </a:schemeClr>
          </a:solidFill>
          <a:ln w="0">
            <a:solidFill>
              <a:schemeClr val="accent2"/>
            </a:solid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281"/>
              </a:spcBef>
            </a:pPr>
            <a:r>
              <a:rPr lang="en-US" b="1" strike="noStrike" spc="-1" dirty="0">
                <a:latin typeface="Arial"/>
              </a:rPr>
              <a:t>THE CGAUX PYRAMID IS    SUPPORTED ENTIRELY BY  THE FLOTILLAS.  </a:t>
            </a:r>
          </a:p>
          <a:p>
            <a:pPr algn="ctr">
              <a:lnSpc>
                <a:spcPct val="100000"/>
              </a:lnSpc>
              <a:spcBef>
                <a:spcPts val="281"/>
              </a:spcBef>
            </a:pPr>
            <a:r>
              <a:rPr lang="en-US" b="0" strike="noStrike" spc="-1" dirty="0">
                <a:latin typeface="Arial"/>
              </a:rPr>
              <a:t>ALL OTHER  POSITIONS  ABOVE THE FLOTILLA  EXIST  TO GUIDE &amp; SUPPORT THE FLOTILLAS. IF THE FLOTILLAS FAIL, SO DOES THE ENTIRE ORGANIZATION!</a:t>
            </a:r>
          </a:p>
        </p:txBody>
      </p:sp>
    </p:spTree>
    <p:extLst>
      <p:ext uri="{BB962C8B-B14F-4D97-AF65-F5344CB8AC3E}">
        <p14:creationId xmlns:p14="http://schemas.microsoft.com/office/powerpoint/2010/main" val="3745844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p:txBody>
          <a:bodyPr/>
          <a:lstStyle/>
          <a:p>
            <a:r>
              <a:rPr lang="en-US" dirty="0"/>
              <a:t>Leadership Succession</a:t>
            </a:r>
          </a:p>
        </p:txBody>
      </p:sp>
      <p:graphicFrame>
        <p:nvGraphicFramePr>
          <p:cNvPr id="5" name="Content Placeholder 4">
            <a:extLst>
              <a:ext uri="{FF2B5EF4-FFF2-40B4-BE49-F238E27FC236}">
                <a16:creationId xmlns:a16="http://schemas.microsoft.com/office/drawing/2014/main" id="{9138C0C0-8FC1-40DA-2DE7-FF2E83D2030A}"/>
              </a:ext>
            </a:extLst>
          </p:cNvPr>
          <p:cNvGraphicFramePr>
            <a:graphicFrameLocks noGrp="1"/>
          </p:cNvGraphicFramePr>
          <p:nvPr>
            <p:ph idx="1"/>
            <p:extLst>
              <p:ext uri="{D42A27DB-BD31-4B8C-83A1-F6EECF244321}">
                <p14:modId xmlns:p14="http://schemas.microsoft.com/office/powerpoint/2010/main" val="4061017615"/>
              </p:ext>
            </p:extLst>
          </p:nvPr>
        </p:nvGraphicFramePr>
        <p:xfrm>
          <a:off x="1219200" y="2208629"/>
          <a:ext cx="7772400" cy="2438400"/>
        </p:xfrm>
        <a:graphic>
          <a:graphicData uri="http://schemas.openxmlformats.org/drawingml/2006/table">
            <a:tbl>
              <a:tblPr/>
              <a:tblGrid>
                <a:gridCol w="7772400">
                  <a:extLst>
                    <a:ext uri="{9D8B030D-6E8A-4147-A177-3AD203B41FA5}">
                      <a16:colId xmlns:a16="http://schemas.microsoft.com/office/drawing/2014/main" val="1012700003"/>
                    </a:ext>
                  </a:extLst>
                </a:gridCol>
              </a:tblGrid>
              <a:tr h="0">
                <a:tc>
                  <a:txBody>
                    <a:bodyPr/>
                    <a:lstStyle/>
                    <a:p>
                      <a:r>
                        <a:rPr lang="en-US" sz="3200" b="1" dirty="0">
                          <a:solidFill>
                            <a:schemeClr val="accent6"/>
                          </a:solidFill>
                          <a:effectLst/>
                          <a:latin typeface="Calibri" panose="020F0502020204030204" pitchFamily="34" charset="0"/>
                          <a:cs typeface="Calibri" panose="020F0502020204030204" pitchFamily="34" charset="0"/>
                        </a:rPr>
                        <a:t>Document Review:</a:t>
                      </a:r>
                    </a:p>
                    <a:p>
                      <a:endParaRPr lang="en-US" sz="3200" b="1" dirty="0">
                        <a:solidFill>
                          <a:schemeClr val="accent6"/>
                        </a:solidFill>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kern="1200" dirty="0">
                          <a:solidFill>
                            <a:schemeClr val="accent6"/>
                          </a:solidFill>
                          <a:effectLst/>
                          <a:latin typeface="+mn-lt"/>
                          <a:ea typeface="+mn-ea"/>
                          <a:cs typeface="+mn-cs"/>
                          <a:hlinkClick r:id="rId2">
                            <a:extLst>
                              <a:ext uri="{A12FA001-AC4F-418D-AE19-62706E023703}">
                                <ahyp:hlinkClr xmlns:ahyp="http://schemas.microsoft.com/office/drawing/2018/hyperlinkcolor" val="tx"/>
                              </a:ext>
                            </a:extLst>
                          </a:hlinkClick>
                        </a:rPr>
                        <a:t>AUXILIARY_SUCCESSION_PLANNING_GUIDE</a:t>
                      </a:r>
                      <a:endParaRPr lang="en-US" sz="3200" b="0" i="0" u="none" strike="noStrike" kern="1200" dirty="0">
                        <a:solidFill>
                          <a:schemeClr val="accent6"/>
                        </a:solidFill>
                        <a:effectLst/>
                        <a:latin typeface="+mn-lt"/>
                        <a:ea typeface="+mn-ea"/>
                        <a:cs typeface="+mn-cs"/>
                      </a:endParaRPr>
                    </a:p>
                    <a:p>
                      <a:endParaRPr lang="en-US" sz="3200" b="1" dirty="0">
                        <a:solidFill>
                          <a:schemeClr val="accent6"/>
                        </a:solidFill>
                        <a:effectLst/>
                        <a:latin typeface="Calibri" panose="020F0502020204030204" pitchFamily="34" charset="0"/>
                        <a:cs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473053956"/>
                  </a:ext>
                </a:extLst>
              </a:tr>
            </a:tbl>
          </a:graphicData>
        </a:graphic>
      </p:graphicFrame>
    </p:spTree>
    <p:extLst>
      <p:ext uri="{BB962C8B-B14F-4D97-AF65-F5344CB8AC3E}">
        <p14:creationId xmlns:p14="http://schemas.microsoft.com/office/powerpoint/2010/main" val="3351479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Goals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6124754"/>
          </a:xfrm>
          <a:prstGeom prst="rect">
            <a:avLst/>
          </a:prstGeom>
          <a:noFill/>
        </p:spPr>
        <p:txBody>
          <a:bodyPr wrap="square">
            <a:spAutoFit/>
          </a:bodyPr>
          <a:lstStyle/>
          <a:p>
            <a:pPr algn="ctr"/>
            <a:r>
              <a:rPr lang="en-US" sz="2800" b="1" strike="noStrike" spc="-1" dirty="0">
                <a:solidFill>
                  <a:schemeClr val="accent6"/>
                </a:solidFill>
                <a:latin typeface="Calibri" panose="020F0502020204030204" pitchFamily="34" charset="0"/>
                <a:cs typeface="Calibri" panose="020F0502020204030204" pitchFamily="34" charset="0"/>
              </a:rPr>
              <a:t>Have a discussion to construct </a:t>
            </a:r>
          </a:p>
          <a:p>
            <a:pPr algn="ctr"/>
            <a:r>
              <a:rPr lang="en-US" sz="2800" b="1" strike="noStrike" spc="-1" dirty="0">
                <a:solidFill>
                  <a:schemeClr val="accent6"/>
                </a:solidFill>
                <a:latin typeface="Calibri" panose="020F0502020204030204" pitchFamily="34" charset="0"/>
                <a:cs typeface="Calibri" panose="020F0502020204030204" pitchFamily="34" charset="0"/>
              </a:rPr>
              <a:t>Flotilla Goals for 2025</a:t>
            </a:r>
          </a:p>
          <a:p>
            <a:pPr marL="457200" indent="-457200">
              <a:buFont typeface="Arial" panose="020B0604020202020204" pitchFamily="34" charset="0"/>
              <a:buChar char="•"/>
            </a:pPr>
            <a:r>
              <a:rPr lang="en-US" sz="2800" b="1" spc="-1" dirty="0">
                <a:latin typeface="Calibri" panose="020F0502020204030204" pitchFamily="34" charset="0"/>
                <a:cs typeface="Calibri" panose="020F0502020204030204" pitchFamily="34" charset="0"/>
              </a:rPr>
              <a:t>RBS</a:t>
            </a:r>
            <a:r>
              <a:rPr lang="en-US" sz="2800" spc="-1" dirty="0">
                <a:latin typeface="Calibri" panose="020F0502020204030204" pitchFamily="34" charset="0"/>
                <a:cs typeface="Calibri" panose="020F0502020204030204" pitchFamily="34" charset="0"/>
              </a:rPr>
              <a:t>: How Many </a:t>
            </a:r>
            <a:r>
              <a:rPr lang="en-US" sz="2800" b="1" spc="-1" dirty="0">
                <a:solidFill>
                  <a:schemeClr val="accent6"/>
                </a:solidFill>
                <a:latin typeface="Calibri" panose="020F0502020204030204" pitchFamily="34" charset="0"/>
                <a:cs typeface="Calibri" panose="020F0502020204030204" pitchFamily="34" charset="0"/>
              </a:rPr>
              <a:t>Public Affairs </a:t>
            </a:r>
            <a:r>
              <a:rPr lang="en-US" sz="2800" spc="-1" dirty="0">
                <a:latin typeface="Calibri" panose="020F0502020204030204" pitchFamily="34" charset="0"/>
                <a:cs typeface="Calibri" panose="020F0502020204030204" pitchFamily="34" charset="0"/>
              </a:rPr>
              <a:t>events</a:t>
            </a:r>
          </a:p>
          <a:p>
            <a:pPr marL="457200" indent="-457200">
              <a:buFont typeface="Arial" panose="020B0604020202020204" pitchFamily="34" charset="0"/>
              <a:buChar char="•"/>
            </a:pPr>
            <a:r>
              <a:rPr lang="en-US" sz="2800" b="1" strike="noStrike" spc="-1" dirty="0">
                <a:latin typeface="Calibri" panose="020F0502020204030204" pitchFamily="34" charset="0"/>
                <a:cs typeface="Calibri" panose="020F0502020204030204" pitchFamily="34" charset="0"/>
              </a:rPr>
              <a:t>RBS</a:t>
            </a:r>
            <a:r>
              <a:rPr lang="en-US" sz="2800" strike="noStrike" spc="-1" dirty="0">
                <a:latin typeface="Calibri" panose="020F0502020204030204" pitchFamily="34" charset="0"/>
                <a:cs typeface="Calibri" panose="020F0502020204030204" pitchFamily="34" charset="0"/>
              </a:rPr>
              <a:t>: How Many </a:t>
            </a:r>
            <a:r>
              <a:rPr lang="en-US" sz="2800" b="1" strike="noStrike" spc="-1" dirty="0">
                <a:solidFill>
                  <a:schemeClr val="accent6"/>
                </a:solidFill>
                <a:latin typeface="Calibri" panose="020F0502020204030204" pitchFamily="34" charset="0"/>
                <a:cs typeface="Calibri" panose="020F0502020204030204" pitchFamily="34" charset="0"/>
              </a:rPr>
              <a:t>Program Visitations &amp; Vessel Exams</a:t>
            </a:r>
          </a:p>
          <a:p>
            <a:pPr marL="457200" indent="-457200">
              <a:buFont typeface="Arial" panose="020B0604020202020204" pitchFamily="34" charset="0"/>
              <a:buChar char="•"/>
            </a:pPr>
            <a:r>
              <a:rPr lang="en-US" sz="2800" b="1" spc="-1" dirty="0">
                <a:latin typeface="Calibri" panose="020F0502020204030204" pitchFamily="34" charset="0"/>
                <a:cs typeface="Calibri" panose="020F0502020204030204" pitchFamily="34" charset="0"/>
              </a:rPr>
              <a:t>RBS</a:t>
            </a:r>
            <a:r>
              <a:rPr lang="en-US" sz="2800" spc="-1" dirty="0">
                <a:latin typeface="Calibri" panose="020F0502020204030204" pitchFamily="34" charset="0"/>
                <a:cs typeface="Calibri" panose="020F0502020204030204" pitchFamily="34" charset="0"/>
              </a:rPr>
              <a:t>: How Many </a:t>
            </a:r>
            <a:r>
              <a:rPr lang="en-US" sz="2800" b="1" spc="-1" dirty="0">
                <a:solidFill>
                  <a:schemeClr val="accent6"/>
                </a:solidFill>
                <a:latin typeface="Calibri" panose="020F0502020204030204" pitchFamily="34" charset="0"/>
                <a:cs typeface="Calibri" panose="020F0502020204030204" pitchFamily="34" charset="0"/>
              </a:rPr>
              <a:t>Public Education </a:t>
            </a:r>
            <a:r>
              <a:rPr lang="en-US" sz="2800" spc="-1" dirty="0">
                <a:latin typeface="Calibri" panose="020F0502020204030204" pitchFamily="34" charset="0"/>
                <a:cs typeface="Calibri" panose="020F0502020204030204" pitchFamily="34" charset="0"/>
              </a:rPr>
              <a:t>Classes</a:t>
            </a:r>
          </a:p>
          <a:p>
            <a:pPr marL="457200" indent="-457200">
              <a:buFont typeface="Arial" panose="020B0604020202020204" pitchFamily="34" charset="0"/>
              <a:buChar char="•"/>
            </a:pPr>
            <a:r>
              <a:rPr lang="en-US" sz="2800" b="1" strike="noStrike" spc="-1" dirty="0">
                <a:solidFill>
                  <a:schemeClr val="accent6"/>
                </a:solidFill>
                <a:latin typeface="Calibri" panose="020F0502020204030204" pitchFamily="34" charset="0"/>
                <a:cs typeface="Calibri" panose="020F0502020204030204" pitchFamily="34" charset="0"/>
              </a:rPr>
              <a:t>Recruiting</a:t>
            </a:r>
            <a:r>
              <a:rPr lang="en-US" sz="2800" strike="noStrike" spc="-1" dirty="0">
                <a:latin typeface="Calibri" panose="020F0502020204030204" pitchFamily="34" charset="0"/>
                <a:cs typeface="Calibri" panose="020F0502020204030204" pitchFamily="34" charset="0"/>
              </a:rPr>
              <a:t> New Members (How? Message?)</a:t>
            </a:r>
          </a:p>
          <a:p>
            <a:pPr marL="457200" indent="-457200">
              <a:buFont typeface="Arial" panose="020B0604020202020204" pitchFamily="34" charset="0"/>
              <a:buChar char="•"/>
            </a:pPr>
            <a:r>
              <a:rPr lang="en-US" sz="2800" b="1" spc="-1" dirty="0">
                <a:solidFill>
                  <a:schemeClr val="accent6"/>
                </a:solidFill>
                <a:latin typeface="Calibri" panose="020F0502020204030204" pitchFamily="34" charset="0"/>
                <a:cs typeface="Calibri" panose="020F0502020204030204" pitchFamily="34" charset="0"/>
              </a:rPr>
              <a:t>Member Training </a:t>
            </a:r>
            <a:r>
              <a:rPr lang="en-US" sz="2800" spc="-1" dirty="0">
                <a:latin typeface="Calibri" panose="020F0502020204030204" pitchFamily="34" charset="0"/>
                <a:cs typeface="Calibri" panose="020F0502020204030204" pitchFamily="34" charset="0"/>
              </a:rPr>
              <a:t>Topics each month</a:t>
            </a:r>
          </a:p>
          <a:p>
            <a:pPr marL="457200" indent="-457200">
              <a:buFont typeface="Arial" panose="020B0604020202020204" pitchFamily="34" charset="0"/>
              <a:buChar char="•"/>
            </a:pPr>
            <a:r>
              <a:rPr lang="en-US" sz="2800" b="1" strike="noStrike" spc="-1" dirty="0">
                <a:solidFill>
                  <a:schemeClr val="accent6"/>
                </a:solidFill>
                <a:latin typeface="Calibri" panose="020F0502020204030204" pitchFamily="34" charset="0"/>
                <a:cs typeface="Calibri" panose="020F0502020204030204" pitchFamily="34" charset="0"/>
              </a:rPr>
              <a:t>Fellowship</a:t>
            </a:r>
            <a:r>
              <a:rPr lang="en-US" sz="2800" strike="noStrike" spc="-1" dirty="0">
                <a:latin typeface="Calibri" panose="020F0502020204030204" pitchFamily="34" charset="0"/>
                <a:cs typeface="Calibri" panose="020F0502020204030204" pitchFamily="34" charset="0"/>
              </a:rPr>
              <a:t> Events for the year</a:t>
            </a:r>
          </a:p>
          <a:p>
            <a:pPr marL="457200" indent="-457200">
              <a:buFont typeface="Arial" panose="020B0604020202020204" pitchFamily="34" charset="0"/>
              <a:buChar char="•"/>
            </a:pPr>
            <a:r>
              <a:rPr lang="en-US" sz="2800" spc="-1" dirty="0">
                <a:latin typeface="Calibri" panose="020F0502020204030204" pitchFamily="34" charset="0"/>
                <a:cs typeface="Calibri" panose="020F0502020204030204" pitchFamily="34" charset="0"/>
              </a:rPr>
              <a:t>Publish Flotilla </a:t>
            </a:r>
            <a:r>
              <a:rPr lang="en-US" sz="2800" b="1" spc="-1" dirty="0">
                <a:solidFill>
                  <a:schemeClr val="accent6"/>
                </a:solidFill>
                <a:latin typeface="Calibri" panose="020F0502020204030204" pitchFamily="34" charset="0"/>
                <a:cs typeface="Calibri" panose="020F0502020204030204" pitchFamily="34" charset="0"/>
              </a:rPr>
              <a:t>Calendar</a:t>
            </a:r>
            <a:r>
              <a:rPr lang="en-US" sz="2800" spc="-1" dirty="0">
                <a:latin typeface="Calibri" panose="020F0502020204030204" pitchFamily="34" charset="0"/>
                <a:cs typeface="Calibri" panose="020F0502020204030204" pitchFamily="34" charset="0"/>
              </a:rPr>
              <a:t> for the year (update regularly)</a:t>
            </a:r>
            <a:endParaRPr lang="en-US" sz="2800" strike="noStrike" spc="-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strike="noStrike" spc="-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725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623888" y="3136106"/>
            <a:ext cx="7886700" cy="2852737"/>
          </a:xfrm>
        </p:spPr>
        <p:txBody>
          <a:bodyPr/>
          <a:lstStyle/>
          <a:p>
            <a:r>
              <a:rPr lang="en-US" dirty="0"/>
              <a:t>Flotilla Commander </a:t>
            </a:r>
            <a:br>
              <a:rPr lang="en-US" dirty="0"/>
            </a:br>
            <a:r>
              <a:rPr lang="en-US" dirty="0"/>
              <a:t>Responsibilities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615475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p:txBody>
          <a:bodyPr/>
          <a:lstStyle/>
          <a:p>
            <a:r>
              <a:rPr lang="en-US" dirty="0"/>
              <a:t>Leadership Responsibilities</a:t>
            </a:r>
          </a:p>
        </p:txBody>
      </p:sp>
      <p:graphicFrame>
        <p:nvGraphicFramePr>
          <p:cNvPr id="5" name="Content Placeholder 4">
            <a:extLst>
              <a:ext uri="{FF2B5EF4-FFF2-40B4-BE49-F238E27FC236}">
                <a16:creationId xmlns:a16="http://schemas.microsoft.com/office/drawing/2014/main" id="{9138C0C0-8FC1-40DA-2DE7-FF2E83D2030A}"/>
              </a:ext>
            </a:extLst>
          </p:cNvPr>
          <p:cNvGraphicFramePr>
            <a:graphicFrameLocks noGrp="1"/>
          </p:cNvGraphicFramePr>
          <p:nvPr>
            <p:ph idx="1"/>
            <p:extLst>
              <p:ext uri="{D42A27DB-BD31-4B8C-83A1-F6EECF244321}">
                <p14:modId xmlns:p14="http://schemas.microsoft.com/office/powerpoint/2010/main" val="2652125068"/>
              </p:ext>
            </p:extLst>
          </p:nvPr>
        </p:nvGraphicFramePr>
        <p:xfrm>
          <a:off x="1257300" y="2362200"/>
          <a:ext cx="6629400" cy="1463040"/>
        </p:xfrm>
        <a:graphic>
          <a:graphicData uri="http://schemas.openxmlformats.org/drawingml/2006/table">
            <a:tbl>
              <a:tblPr/>
              <a:tblGrid>
                <a:gridCol w="6629400">
                  <a:extLst>
                    <a:ext uri="{9D8B030D-6E8A-4147-A177-3AD203B41FA5}">
                      <a16:colId xmlns:a16="http://schemas.microsoft.com/office/drawing/2014/main" val="1012700003"/>
                    </a:ext>
                  </a:extLst>
                </a:gridCol>
              </a:tblGrid>
              <a:tr h="0">
                <a:tc>
                  <a:txBody>
                    <a:bodyPr/>
                    <a:lstStyle/>
                    <a:p>
                      <a:r>
                        <a:rPr lang="en-US" sz="3200" b="1" dirty="0">
                          <a:solidFill>
                            <a:schemeClr val="tx1"/>
                          </a:solidFill>
                          <a:effectLst/>
                          <a:latin typeface="Calibri" panose="020F0502020204030204" pitchFamily="34" charset="0"/>
                          <a:cs typeface="Calibri" panose="020F0502020204030204" pitchFamily="34" charset="0"/>
                        </a:rPr>
                        <a:t>Document Review:</a:t>
                      </a:r>
                    </a:p>
                    <a:p>
                      <a:endParaRPr lang="en-US" sz="3200" b="1" dirty="0">
                        <a:solidFill>
                          <a:schemeClr val="accent6"/>
                        </a:solidFill>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u="none" strike="noStrike" kern="1200" dirty="0">
                          <a:solidFill>
                            <a:schemeClr val="accent6"/>
                          </a:solidFill>
                          <a:effectLst/>
                          <a:latin typeface="+mn-lt"/>
                          <a:ea typeface="+mn-ea"/>
                          <a:cs typeface="+mn-cs"/>
                        </a:rPr>
                        <a:t>Flotilla-Procedures-Guide</a:t>
                      </a:r>
                      <a:endParaRPr lang="en-US" sz="3200" b="1" dirty="0">
                        <a:solidFill>
                          <a:schemeClr val="accent6"/>
                        </a:solidFill>
                        <a:effectLst/>
                        <a:latin typeface="Calibri" panose="020F0502020204030204" pitchFamily="34" charset="0"/>
                        <a:cs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473053956"/>
                  </a:ext>
                </a:extLst>
              </a:tr>
            </a:tbl>
          </a:graphicData>
        </a:graphic>
      </p:graphicFrame>
    </p:spTree>
    <p:extLst>
      <p:ext uri="{BB962C8B-B14F-4D97-AF65-F5344CB8AC3E}">
        <p14:creationId xmlns:p14="http://schemas.microsoft.com/office/powerpoint/2010/main" val="706561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p:txBody>
          <a:bodyPr/>
          <a:lstStyle/>
          <a:p>
            <a:r>
              <a:rPr lang="en-US" dirty="0"/>
              <a:t>Sharing the Vision</a:t>
            </a:r>
          </a:p>
        </p:txBody>
      </p:sp>
      <p:sp>
        <p:nvSpPr>
          <p:cNvPr id="3" name="Text Placeholder 2">
            <a:extLst>
              <a:ext uri="{FF2B5EF4-FFF2-40B4-BE49-F238E27FC236}">
                <a16:creationId xmlns:a16="http://schemas.microsoft.com/office/drawing/2014/main" id="{944597DB-FBB8-D4E7-08D5-DEA881571D32}"/>
              </a:ext>
            </a:extLst>
          </p:cNvPr>
          <p:cNvSpPr>
            <a:spLocks noGrp="1"/>
          </p:cNvSpPr>
          <p:nvPr>
            <p:ph type="body" idx="1"/>
          </p:nvPr>
        </p:nvSpPr>
        <p:spPr/>
        <p:txBody>
          <a:bodyPr/>
          <a:lstStyle/>
          <a:p>
            <a:endParaRPr lang="en-US" dirty="0"/>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5650" y="876300"/>
            <a:ext cx="2552700" cy="2552700"/>
          </a:xfrm>
          <a:prstGeom prst="rect">
            <a:avLst/>
          </a:prstGeom>
        </p:spPr>
      </p:pic>
    </p:spTree>
    <p:extLst>
      <p:ext uri="{BB962C8B-B14F-4D97-AF65-F5344CB8AC3E}">
        <p14:creationId xmlns:p14="http://schemas.microsoft.com/office/powerpoint/2010/main" val="2562706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838200" y="533400"/>
            <a:ext cx="7772400" cy="1470025"/>
          </a:xfrm>
        </p:spPr>
        <p:txBody>
          <a:bodyPr/>
          <a:lstStyle/>
          <a:p>
            <a:r>
              <a:rPr lang="en-US" dirty="0"/>
              <a:t>FC</a:t>
            </a:r>
            <a:br>
              <a:rPr lang="en-US" dirty="0"/>
            </a:br>
            <a:r>
              <a:rPr lang="en-US" dirty="0"/>
              <a:t>Responsibilities</a:t>
            </a:r>
          </a:p>
        </p:txBody>
      </p:sp>
      <p:sp>
        <p:nvSpPr>
          <p:cNvPr id="3" name="Subtitle 2">
            <a:extLst>
              <a:ext uri="{FF2B5EF4-FFF2-40B4-BE49-F238E27FC236}">
                <a16:creationId xmlns:a16="http://schemas.microsoft.com/office/drawing/2014/main" id="{12A348AB-2EC6-10E8-A06D-F726501F1AC4}"/>
              </a:ext>
            </a:extLst>
          </p:cNvPr>
          <p:cNvSpPr>
            <a:spLocks noGrp="1"/>
          </p:cNvSpPr>
          <p:nvPr>
            <p:ph type="subTitle" idx="1"/>
          </p:nvPr>
        </p:nvSpPr>
        <p:spPr>
          <a:xfrm>
            <a:off x="1371600" y="2185133"/>
            <a:ext cx="7239000" cy="1752600"/>
          </a:xfrm>
        </p:spPr>
        <p:txBody>
          <a:bodyPr/>
          <a:lstStyle/>
          <a:p>
            <a:r>
              <a:rPr lang="en-US" dirty="0">
                <a:solidFill>
                  <a:schemeClr val="tx1"/>
                </a:solidFill>
                <a:effectLst/>
                <a:latin typeface="Calibri" panose="020F0502020204030204" pitchFamily="34" charset="0"/>
                <a:cs typeface="Calibri" panose="020F0502020204030204" pitchFamily="34" charset="0"/>
              </a:rPr>
              <a:t>The FC is responsible for every aspect of the flotilla and its activities. The leader must respond to changing policies, needs, and opportunities .</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0280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838200" y="533400"/>
            <a:ext cx="7772400" cy="1470025"/>
          </a:xfrm>
        </p:spPr>
        <p:txBody>
          <a:bodyPr/>
          <a:lstStyle/>
          <a:p>
            <a:r>
              <a:rPr lang="en-US" dirty="0"/>
              <a:t>FC &amp; VFC</a:t>
            </a:r>
            <a:br>
              <a:rPr lang="en-US" dirty="0"/>
            </a:br>
            <a:r>
              <a:rPr lang="en-US" dirty="0"/>
              <a:t>Responsibilities</a:t>
            </a:r>
          </a:p>
        </p:txBody>
      </p:sp>
      <p:sp>
        <p:nvSpPr>
          <p:cNvPr id="3" name="Subtitle 2">
            <a:extLst>
              <a:ext uri="{FF2B5EF4-FFF2-40B4-BE49-F238E27FC236}">
                <a16:creationId xmlns:a16="http://schemas.microsoft.com/office/drawing/2014/main" id="{12A348AB-2EC6-10E8-A06D-F726501F1AC4}"/>
              </a:ext>
            </a:extLst>
          </p:cNvPr>
          <p:cNvSpPr>
            <a:spLocks noGrp="1"/>
          </p:cNvSpPr>
          <p:nvPr>
            <p:ph type="subTitle" idx="1"/>
          </p:nvPr>
        </p:nvSpPr>
        <p:spPr>
          <a:xfrm>
            <a:off x="1371600" y="2185133"/>
            <a:ext cx="7239000" cy="1752600"/>
          </a:xfrm>
        </p:spPr>
        <p:txBody>
          <a:bodyPr/>
          <a:lstStyle/>
          <a:p>
            <a:r>
              <a:rPr lang="en-US" dirty="0">
                <a:solidFill>
                  <a:schemeClr val="tx1"/>
                </a:solidFill>
                <a:effectLst/>
                <a:latin typeface="Calibri" panose="020F0502020204030204" pitchFamily="34" charset="0"/>
                <a:cs typeface="Calibri" panose="020F0502020204030204" pitchFamily="34" charset="0"/>
              </a:rPr>
              <a:t>The months of November and December before actually assuming office are the most important of the new FC’s term of office. </a:t>
            </a: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rPr>
              <a:t>There is no time to lose in assembling the leadership team for the coming year and laying down a track line for the months ahead</a:t>
            </a:r>
            <a:r>
              <a:rPr lang="en-US" dirty="0"/>
              <a:t>. </a:t>
            </a:r>
          </a:p>
          <a:p>
            <a:endParaRPr lang="en-US" dirty="0"/>
          </a:p>
        </p:txBody>
      </p:sp>
    </p:spTree>
    <p:extLst>
      <p:ext uri="{BB962C8B-B14F-4D97-AF65-F5344CB8AC3E}">
        <p14:creationId xmlns:p14="http://schemas.microsoft.com/office/powerpoint/2010/main" val="267684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838200" y="533400"/>
            <a:ext cx="7772400" cy="1470025"/>
          </a:xfrm>
        </p:spPr>
        <p:txBody>
          <a:bodyPr/>
          <a:lstStyle/>
          <a:p>
            <a:r>
              <a:rPr lang="en-US" dirty="0"/>
              <a:t>FC &amp; VFC</a:t>
            </a:r>
            <a:br>
              <a:rPr lang="en-US" dirty="0"/>
            </a:br>
            <a:r>
              <a:rPr lang="en-US" dirty="0"/>
              <a:t>Responsibilities</a:t>
            </a:r>
          </a:p>
        </p:txBody>
      </p:sp>
      <p:sp>
        <p:nvSpPr>
          <p:cNvPr id="3" name="Subtitle 2">
            <a:extLst>
              <a:ext uri="{FF2B5EF4-FFF2-40B4-BE49-F238E27FC236}">
                <a16:creationId xmlns:a16="http://schemas.microsoft.com/office/drawing/2014/main" id="{12A348AB-2EC6-10E8-A06D-F726501F1AC4}"/>
              </a:ext>
            </a:extLst>
          </p:cNvPr>
          <p:cNvSpPr>
            <a:spLocks noGrp="1"/>
          </p:cNvSpPr>
          <p:nvPr>
            <p:ph type="subTitle" idx="1"/>
          </p:nvPr>
        </p:nvSpPr>
        <p:spPr>
          <a:xfrm>
            <a:off x="1371600" y="2185133"/>
            <a:ext cx="7239000" cy="1752600"/>
          </a:xfrm>
        </p:spPr>
        <p:txBody>
          <a:bodyPr/>
          <a:lstStyle/>
          <a:p>
            <a:pPr algn="l"/>
            <a:r>
              <a:rPr lang="en-US" sz="2800" dirty="0">
                <a:solidFill>
                  <a:schemeClr val="tx1"/>
                </a:solidFill>
                <a:effectLst/>
                <a:latin typeface="Calibri" panose="020F0502020204030204" pitchFamily="34" charset="0"/>
                <a:cs typeface="Calibri" panose="020F0502020204030204" pitchFamily="34" charset="0"/>
              </a:rPr>
              <a:t>The FC leads and manages the flotilla in the performance of its administrative, supervisory, and functional activities. </a:t>
            </a:r>
          </a:p>
          <a:p>
            <a:pPr algn="l"/>
            <a:endParaRPr lang="en-US" sz="1400" dirty="0">
              <a:solidFill>
                <a:schemeClr val="tx1"/>
              </a:solidFill>
              <a:latin typeface="Calibri" panose="020F0502020204030204" pitchFamily="34" charset="0"/>
              <a:cs typeface="Calibri" panose="020F0502020204030204" pitchFamily="34" charset="0"/>
            </a:endParaRPr>
          </a:p>
          <a:p>
            <a:pPr algn="l"/>
            <a:r>
              <a:rPr lang="en-US" sz="2800" dirty="0">
                <a:solidFill>
                  <a:schemeClr val="tx1"/>
                </a:solidFill>
                <a:effectLst/>
                <a:latin typeface="Calibri" panose="020F0502020204030204" pitchFamily="34" charset="0"/>
                <a:cs typeface="Calibri" panose="020F0502020204030204" pitchFamily="34" charset="0"/>
              </a:rPr>
              <a:t>The Flotilla Vice Commander (VFC) serves as chief of staff, coordinating staff actions, reviewing staff reports, advising on matters pertaining to staff functions, and providing a preliminary point of contact for flotilla members’ questions and concerns. </a:t>
            </a:r>
            <a:endParaRPr lang="en-US" sz="2800" dirty="0">
              <a:solidFill>
                <a:schemeClr val="tx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996008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838200" y="533400"/>
            <a:ext cx="7772400" cy="1470025"/>
          </a:xfrm>
        </p:spPr>
        <p:txBody>
          <a:bodyPr/>
          <a:lstStyle/>
          <a:p>
            <a:r>
              <a:rPr lang="en-US" dirty="0"/>
              <a:t>VFC</a:t>
            </a:r>
            <a:br>
              <a:rPr lang="en-US" dirty="0"/>
            </a:br>
            <a:r>
              <a:rPr lang="en-US" dirty="0"/>
              <a:t>Responsibilities</a:t>
            </a:r>
          </a:p>
        </p:txBody>
      </p:sp>
      <p:sp>
        <p:nvSpPr>
          <p:cNvPr id="3" name="Subtitle 2">
            <a:extLst>
              <a:ext uri="{FF2B5EF4-FFF2-40B4-BE49-F238E27FC236}">
                <a16:creationId xmlns:a16="http://schemas.microsoft.com/office/drawing/2014/main" id="{12A348AB-2EC6-10E8-A06D-F726501F1AC4}"/>
              </a:ext>
            </a:extLst>
          </p:cNvPr>
          <p:cNvSpPr>
            <a:spLocks noGrp="1"/>
          </p:cNvSpPr>
          <p:nvPr>
            <p:ph type="subTitle" idx="1"/>
          </p:nvPr>
        </p:nvSpPr>
        <p:spPr>
          <a:xfrm>
            <a:off x="1371600" y="2185133"/>
            <a:ext cx="7239000" cy="1752600"/>
          </a:xfrm>
        </p:spPr>
        <p:txBody>
          <a:bodyPr/>
          <a:lstStyle/>
          <a:p>
            <a:pPr algn="l"/>
            <a:r>
              <a:rPr lang="en-US" sz="2800" dirty="0">
                <a:solidFill>
                  <a:schemeClr val="tx1"/>
                </a:solidFill>
                <a:effectLst/>
                <a:latin typeface="Calibri" panose="020F0502020204030204" pitchFamily="34" charset="0"/>
                <a:cs typeface="Calibri" panose="020F0502020204030204" pitchFamily="34" charset="0"/>
              </a:rPr>
              <a:t>The VFC assists the FC in leading and managing the flotilla. A good VFC lightens the senior officer’s load in many ways, and contributes to the flotilla’s success. In addition to the specific duties listed below, the VFC should act as another set of eyes and ears, alert for both things that are going well and those that are not going so well, keeping the FC better informed on the pulse of the organization.</a:t>
            </a:r>
            <a:endParaRPr lang="en-US" dirty="0"/>
          </a:p>
        </p:txBody>
      </p:sp>
    </p:spTree>
    <p:extLst>
      <p:ext uri="{BB962C8B-B14F-4D97-AF65-F5344CB8AC3E}">
        <p14:creationId xmlns:p14="http://schemas.microsoft.com/office/powerpoint/2010/main" val="2764294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F876-84E5-FB63-C83B-DFF8A5F0D10E}"/>
              </a:ext>
            </a:extLst>
          </p:cNvPr>
          <p:cNvSpPr>
            <a:spLocks noGrp="1"/>
          </p:cNvSpPr>
          <p:nvPr>
            <p:ph type="title"/>
          </p:nvPr>
        </p:nvSpPr>
        <p:spPr>
          <a:xfrm>
            <a:off x="762000" y="381000"/>
            <a:ext cx="7772400" cy="1143000"/>
          </a:xfrm>
        </p:spPr>
        <p:txBody>
          <a:bodyPr/>
          <a:lstStyle/>
          <a:p>
            <a:r>
              <a:rPr lang="en-US" dirty="0"/>
              <a:t>FC Responsibilities</a:t>
            </a:r>
            <a:br>
              <a:rPr lang="en-US" dirty="0"/>
            </a:br>
            <a:r>
              <a:rPr lang="en-US" dirty="0"/>
              <a:t>Top 10</a:t>
            </a:r>
          </a:p>
        </p:txBody>
      </p:sp>
      <p:sp>
        <p:nvSpPr>
          <p:cNvPr id="3" name="Content Placeholder 2">
            <a:extLst>
              <a:ext uri="{FF2B5EF4-FFF2-40B4-BE49-F238E27FC236}">
                <a16:creationId xmlns:a16="http://schemas.microsoft.com/office/drawing/2014/main" id="{E2A4262F-1398-4E7B-7C09-5BF513E03751}"/>
              </a:ext>
            </a:extLst>
          </p:cNvPr>
          <p:cNvSpPr>
            <a:spLocks noGrp="1"/>
          </p:cNvSpPr>
          <p:nvPr>
            <p:ph sz="half" idx="1"/>
          </p:nvPr>
        </p:nvSpPr>
        <p:spPr/>
        <p:txBody>
          <a:bodyPr/>
          <a:lstStyle/>
          <a:p>
            <a:pPr marL="514350" indent="-514350">
              <a:buFont typeface="+mj-lt"/>
              <a:buAutoNum type="arabicPeriod"/>
            </a:pPr>
            <a:r>
              <a:rPr lang="en-US" sz="2800" dirty="0">
                <a:effectLst/>
                <a:latin typeface="Calibri" panose="020F0502020204030204" pitchFamily="34" charset="0"/>
                <a:cs typeface="Calibri" panose="020F0502020204030204" pitchFamily="34" charset="0"/>
              </a:rPr>
              <a:t>Review, support, and implement  national, district, and division Auxiliary missions and visions</a:t>
            </a:r>
          </a:p>
          <a:p>
            <a:pPr marL="514350" indent="-514350">
              <a:buFont typeface="+mj-lt"/>
              <a:buAutoNum type="arabicPeriod"/>
            </a:pPr>
            <a:r>
              <a:rPr lang="en-US" sz="2800" dirty="0">
                <a:effectLst/>
                <a:latin typeface="Calibri" panose="020F0502020204030204" pitchFamily="34" charset="0"/>
                <a:cs typeface="Calibri" panose="020F0502020204030204" pitchFamily="34" charset="0"/>
              </a:rPr>
              <a:t>Ensure support and compliance with Auxiliary and Coast Guard policies. </a:t>
            </a:r>
          </a:p>
          <a:p>
            <a:pPr marL="514350" indent="-514350">
              <a:buFont typeface="+mj-lt"/>
              <a:buAutoNum type="arabicPeriod"/>
            </a:pPr>
            <a:endParaRPr lang="en-US" sz="2800" dirty="0">
              <a:effectLst/>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34974AE6-5D0F-51DC-B77C-9B3434EB8B7B}"/>
              </a:ext>
            </a:extLst>
          </p:cNvPr>
          <p:cNvSpPr>
            <a:spLocks noGrp="1"/>
          </p:cNvSpPr>
          <p:nvPr>
            <p:ph sz="half" idx="2"/>
          </p:nvPr>
        </p:nvSpPr>
        <p:spPr/>
        <p:txBody>
          <a:bodyPr/>
          <a:lstStyle/>
          <a:p>
            <a:pPr marL="514350" indent="-514350">
              <a:buFont typeface="+mj-lt"/>
              <a:buAutoNum type="arabicPeriod" startAt="3"/>
            </a:pPr>
            <a:r>
              <a:rPr lang="en-US" sz="2800" dirty="0">
                <a:effectLst/>
                <a:latin typeface="Calibri" panose="020F0502020204030204" pitchFamily="34" charset="0"/>
                <a:cs typeface="Calibri" panose="020F0502020204030204" pitchFamily="34" charset="0"/>
              </a:rPr>
              <a:t>Lead, manage, and supervise the operation of the flotilla, including member training, qualification, assignment to duty, recognition, and corrective action. </a:t>
            </a:r>
          </a:p>
        </p:txBody>
      </p:sp>
    </p:spTree>
    <p:extLst>
      <p:ext uri="{BB962C8B-B14F-4D97-AF65-F5344CB8AC3E}">
        <p14:creationId xmlns:p14="http://schemas.microsoft.com/office/powerpoint/2010/main" val="19531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F876-84E5-FB63-C83B-DFF8A5F0D10E}"/>
              </a:ext>
            </a:extLst>
          </p:cNvPr>
          <p:cNvSpPr>
            <a:spLocks noGrp="1"/>
          </p:cNvSpPr>
          <p:nvPr>
            <p:ph type="title"/>
          </p:nvPr>
        </p:nvSpPr>
        <p:spPr/>
        <p:txBody>
          <a:bodyPr/>
          <a:lstStyle/>
          <a:p>
            <a:r>
              <a:rPr lang="en-US" dirty="0"/>
              <a:t>FC Responsibilities</a:t>
            </a:r>
            <a:br>
              <a:rPr lang="en-US" dirty="0"/>
            </a:br>
            <a:r>
              <a:rPr lang="en-US" dirty="0"/>
              <a:t>Top 10</a:t>
            </a:r>
          </a:p>
        </p:txBody>
      </p:sp>
      <p:sp>
        <p:nvSpPr>
          <p:cNvPr id="3" name="Content Placeholder 2">
            <a:extLst>
              <a:ext uri="{FF2B5EF4-FFF2-40B4-BE49-F238E27FC236}">
                <a16:creationId xmlns:a16="http://schemas.microsoft.com/office/drawing/2014/main" id="{E2A4262F-1398-4E7B-7C09-5BF513E03751}"/>
              </a:ext>
            </a:extLst>
          </p:cNvPr>
          <p:cNvSpPr>
            <a:spLocks noGrp="1"/>
          </p:cNvSpPr>
          <p:nvPr>
            <p:ph sz="half" idx="1"/>
          </p:nvPr>
        </p:nvSpPr>
        <p:spPr/>
        <p:txBody>
          <a:bodyPr/>
          <a:lstStyle/>
          <a:p>
            <a:pPr marL="514350" indent="-514350">
              <a:buFont typeface="+mj-lt"/>
              <a:buAutoNum type="arabicPeriod" startAt="4"/>
            </a:pPr>
            <a:r>
              <a:rPr lang="en-US" sz="2800" dirty="0">
                <a:effectLst/>
                <a:latin typeface="Calibri" panose="020F0502020204030204" pitchFamily="34" charset="0"/>
                <a:cs typeface="Calibri" panose="020F0502020204030204" pitchFamily="34" charset="0"/>
              </a:rPr>
              <a:t>Encourage fellowship activities </a:t>
            </a:r>
          </a:p>
          <a:p>
            <a:pPr marL="514350" indent="-514350">
              <a:buFont typeface="+mj-lt"/>
              <a:buAutoNum type="arabicPeriod" startAt="4"/>
            </a:pPr>
            <a:r>
              <a:rPr lang="en-US" sz="2800" dirty="0">
                <a:effectLst/>
                <a:latin typeface="Calibri" panose="020F0502020204030204" pitchFamily="34" charset="0"/>
                <a:cs typeface="Calibri" panose="020F0502020204030204" pitchFamily="34" charset="0"/>
              </a:rPr>
              <a:t>Be alert for praiseworthy performance</a:t>
            </a:r>
          </a:p>
          <a:p>
            <a:pPr marL="514350" indent="-514350">
              <a:buFont typeface="+mj-lt"/>
              <a:buAutoNum type="arabicPeriod" startAt="4"/>
            </a:pPr>
            <a:r>
              <a:rPr lang="en-US" sz="2800" dirty="0">
                <a:effectLst/>
                <a:latin typeface="Calibri" panose="020F0502020204030204" pitchFamily="34" charset="0"/>
                <a:cs typeface="Calibri" panose="020F0502020204030204" pitchFamily="34" charset="0"/>
              </a:rPr>
              <a:t>Recruit and retain membership</a:t>
            </a:r>
          </a:p>
          <a:p>
            <a:pPr marL="514350" indent="-514350">
              <a:buFont typeface="+mj-lt"/>
              <a:buAutoNum type="arabicPeriod" startAt="4"/>
            </a:pPr>
            <a:r>
              <a:rPr lang="en-US" sz="2800" dirty="0">
                <a:effectLst/>
                <a:latin typeface="Calibri" panose="020F0502020204030204" pitchFamily="34" charset="0"/>
                <a:cs typeface="Calibri" panose="020F0502020204030204" pitchFamily="34" charset="0"/>
              </a:rPr>
              <a:t>Appoint the flotilla staff officers</a:t>
            </a:r>
          </a:p>
          <a:p>
            <a:endParaRPr lang="en-US" sz="2800" dirty="0">
              <a:effectLst/>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34974AE6-5D0F-51DC-B77C-9B3434EB8B7B}"/>
              </a:ext>
            </a:extLst>
          </p:cNvPr>
          <p:cNvSpPr>
            <a:spLocks noGrp="1"/>
          </p:cNvSpPr>
          <p:nvPr>
            <p:ph sz="half" idx="2"/>
          </p:nvPr>
        </p:nvSpPr>
        <p:spPr/>
        <p:txBody>
          <a:bodyPr/>
          <a:lstStyle/>
          <a:p>
            <a:pPr marL="514350" indent="-514350">
              <a:buFont typeface="+mj-lt"/>
              <a:buAutoNum type="arabicPeriod" startAt="8"/>
            </a:pPr>
            <a:r>
              <a:rPr lang="en-US" sz="2800" dirty="0">
                <a:latin typeface="Calibri" panose="020F0502020204030204" pitchFamily="34" charset="0"/>
                <a:cs typeface="Calibri" panose="020F0502020204030204" pitchFamily="34" charset="0"/>
              </a:rPr>
              <a:t>Encourage accurate and timely input of mission hours into AUXDATA II </a:t>
            </a:r>
          </a:p>
          <a:p>
            <a:pPr marL="514350" indent="-514350">
              <a:buFont typeface="+mj-lt"/>
              <a:buAutoNum type="arabicPeriod" startAt="8"/>
            </a:pPr>
            <a:r>
              <a:rPr lang="en-US" sz="2800" dirty="0">
                <a:latin typeface="Calibri" panose="020F0502020204030204" pitchFamily="34" charset="0"/>
                <a:cs typeface="Calibri" panose="020F0502020204030204" pitchFamily="34" charset="0"/>
              </a:rPr>
              <a:t>Promptly submit required reports and correspondence</a:t>
            </a:r>
          </a:p>
          <a:p>
            <a:pPr marL="514350" indent="-514350">
              <a:buFont typeface="+mj-lt"/>
              <a:buAutoNum type="arabicPeriod" startAt="8"/>
            </a:pPr>
            <a:r>
              <a:rPr lang="en-US" sz="2800" dirty="0">
                <a:latin typeface="Calibri" panose="020F0502020204030204" pitchFamily="34" charset="0"/>
                <a:cs typeface="Calibri" panose="020F0502020204030204" pitchFamily="34" charset="0"/>
              </a:rPr>
              <a:t>Adhere to all provisions of unit standing rules.</a:t>
            </a:r>
          </a:p>
          <a:p>
            <a:pPr marL="0" indent="0">
              <a:buNone/>
            </a:pPr>
            <a:endParaRPr lang="en-US" sz="28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0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F876-84E5-FB63-C83B-DFF8A5F0D10E}"/>
              </a:ext>
            </a:extLst>
          </p:cNvPr>
          <p:cNvSpPr>
            <a:spLocks noGrp="1"/>
          </p:cNvSpPr>
          <p:nvPr>
            <p:ph type="title"/>
          </p:nvPr>
        </p:nvSpPr>
        <p:spPr>
          <a:xfrm>
            <a:off x="762000" y="381000"/>
            <a:ext cx="7772400" cy="1143000"/>
          </a:xfrm>
        </p:spPr>
        <p:txBody>
          <a:bodyPr/>
          <a:lstStyle/>
          <a:p>
            <a:r>
              <a:rPr lang="en-US" dirty="0"/>
              <a:t>VFC Responsibilities</a:t>
            </a:r>
            <a:br>
              <a:rPr lang="en-US" dirty="0"/>
            </a:br>
            <a:r>
              <a:rPr lang="en-US" dirty="0"/>
              <a:t>Top 5</a:t>
            </a:r>
          </a:p>
        </p:txBody>
      </p:sp>
      <p:sp>
        <p:nvSpPr>
          <p:cNvPr id="3" name="Content Placeholder 2">
            <a:extLst>
              <a:ext uri="{FF2B5EF4-FFF2-40B4-BE49-F238E27FC236}">
                <a16:creationId xmlns:a16="http://schemas.microsoft.com/office/drawing/2014/main" id="{E2A4262F-1398-4E7B-7C09-5BF513E03751}"/>
              </a:ext>
            </a:extLst>
          </p:cNvPr>
          <p:cNvSpPr>
            <a:spLocks noGrp="1"/>
          </p:cNvSpPr>
          <p:nvPr>
            <p:ph sz="half" idx="1"/>
          </p:nvPr>
        </p:nvSpPr>
        <p:spPr/>
        <p:txBody>
          <a:bodyPr/>
          <a:lstStyle/>
          <a:p>
            <a:pPr marL="514350" indent="-514350">
              <a:buFont typeface="+mj-lt"/>
              <a:buAutoNum type="arabicPeriod"/>
            </a:pPr>
            <a:r>
              <a:rPr lang="en-US" sz="2800" dirty="0">
                <a:latin typeface="Calibri" panose="020F0502020204030204" pitchFamily="34" charset="0"/>
                <a:cs typeface="Calibri" panose="020F0502020204030204" pitchFamily="34" charset="0"/>
              </a:rPr>
              <a:t>Serve as the flotilla‘s chief of staff by supervising flotilla staff officer activities</a:t>
            </a:r>
          </a:p>
          <a:p>
            <a:pPr marL="514350" indent="-514350">
              <a:buFont typeface="+mj-lt"/>
              <a:buAutoNum type="arabicPeriod"/>
            </a:pPr>
            <a:r>
              <a:rPr lang="en-US" sz="2800" dirty="0">
                <a:latin typeface="Calibri" panose="020F0502020204030204" pitchFamily="34" charset="0"/>
                <a:cs typeface="Calibri" panose="020F0502020204030204" pitchFamily="34" charset="0"/>
              </a:rPr>
              <a:t>Review and act on reports submitted by flotilla staff officers</a:t>
            </a:r>
            <a:endParaRPr lang="en-US" sz="2800" dirty="0">
              <a:effectLst/>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34974AE6-5D0F-51DC-B77C-9B3434EB8B7B}"/>
              </a:ext>
            </a:extLst>
          </p:cNvPr>
          <p:cNvSpPr>
            <a:spLocks noGrp="1"/>
          </p:cNvSpPr>
          <p:nvPr>
            <p:ph sz="half" idx="2"/>
          </p:nvPr>
        </p:nvSpPr>
        <p:spPr/>
        <p:txBody>
          <a:bodyPr/>
          <a:lstStyle/>
          <a:p>
            <a:pPr marL="514350" indent="-514350">
              <a:buFont typeface="+mj-lt"/>
              <a:buAutoNum type="arabicPeriod" startAt="3"/>
            </a:pPr>
            <a:r>
              <a:rPr lang="en-US" sz="2800" dirty="0">
                <a:latin typeface="Calibri" panose="020F0502020204030204" pitchFamily="34" charset="0"/>
                <a:cs typeface="Calibri" panose="020F0502020204030204" pitchFamily="34" charset="0"/>
              </a:rPr>
              <a:t>Assist in the training and orientation of newly appointed staff officers. Be familiar with the duties of each staff officer</a:t>
            </a:r>
          </a:p>
        </p:txBody>
      </p:sp>
    </p:spTree>
    <p:extLst>
      <p:ext uri="{BB962C8B-B14F-4D97-AF65-F5344CB8AC3E}">
        <p14:creationId xmlns:p14="http://schemas.microsoft.com/office/powerpoint/2010/main" val="48386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F876-84E5-FB63-C83B-DFF8A5F0D10E}"/>
              </a:ext>
            </a:extLst>
          </p:cNvPr>
          <p:cNvSpPr>
            <a:spLocks noGrp="1"/>
          </p:cNvSpPr>
          <p:nvPr>
            <p:ph type="title"/>
          </p:nvPr>
        </p:nvSpPr>
        <p:spPr>
          <a:xfrm>
            <a:off x="762000" y="381000"/>
            <a:ext cx="7772400" cy="1143000"/>
          </a:xfrm>
        </p:spPr>
        <p:txBody>
          <a:bodyPr/>
          <a:lstStyle/>
          <a:p>
            <a:r>
              <a:rPr lang="en-US" dirty="0"/>
              <a:t>VFC Responsibilities</a:t>
            </a:r>
            <a:br>
              <a:rPr lang="en-US" dirty="0"/>
            </a:br>
            <a:r>
              <a:rPr lang="en-US" dirty="0"/>
              <a:t>Top 5</a:t>
            </a:r>
          </a:p>
        </p:txBody>
      </p:sp>
      <p:sp>
        <p:nvSpPr>
          <p:cNvPr id="3" name="Content Placeholder 2">
            <a:extLst>
              <a:ext uri="{FF2B5EF4-FFF2-40B4-BE49-F238E27FC236}">
                <a16:creationId xmlns:a16="http://schemas.microsoft.com/office/drawing/2014/main" id="{E2A4262F-1398-4E7B-7C09-5BF513E03751}"/>
              </a:ext>
            </a:extLst>
          </p:cNvPr>
          <p:cNvSpPr>
            <a:spLocks noGrp="1"/>
          </p:cNvSpPr>
          <p:nvPr>
            <p:ph sz="half" idx="1"/>
          </p:nvPr>
        </p:nvSpPr>
        <p:spPr>
          <a:xfrm>
            <a:off x="1066800" y="2344615"/>
            <a:ext cx="7620000" cy="4114800"/>
          </a:xfrm>
        </p:spPr>
        <p:txBody>
          <a:bodyPr/>
          <a:lstStyle/>
          <a:p>
            <a:pPr marL="514350" indent="-514350">
              <a:buFont typeface="+mj-lt"/>
              <a:buAutoNum type="arabicPeriod" startAt="4"/>
            </a:pPr>
            <a:r>
              <a:rPr lang="en-US" sz="2800" dirty="0">
                <a:latin typeface="Calibri" panose="020F0502020204030204" pitchFamily="34" charset="0"/>
                <a:cs typeface="Calibri" panose="020F0502020204030204" pitchFamily="34" charset="0"/>
              </a:rPr>
              <a:t>Attend meetings of the division board, and vote in the FC’s absence </a:t>
            </a:r>
          </a:p>
          <a:p>
            <a:pPr marL="514350" indent="-514350">
              <a:buFont typeface="+mj-lt"/>
              <a:buAutoNum type="arabicPeriod" startAt="4"/>
            </a:pPr>
            <a:r>
              <a:rPr lang="en-US" sz="2800" dirty="0">
                <a:latin typeface="Calibri" panose="020F0502020204030204" pitchFamily="34" charset="0"/>
                <a:cs typeface="Calibri" panose="020F0502020204030204" pitchFamily="34" charset="0"/>
              </a:rPr>
              <a:t>Provide a preliminary point of contact in the COLM for flotilla members’ questions and concerns.</a:t>
            </a:r>
            <a:endParaRPr lang="en-US" dirty="0"/>
          </a:p>
        </p:txBody>
      </p:sp>
    </p:spTree>
    <p:extLst>
      <p:ext uri="{BB962C8B-B14F-4D97-AF65-F5344CB8AC3E}">
        <p14:creationId xmlns:p14="http://schemas.microsoft.com/office/powerpoint/2010/main" val="41528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a:xfrm>
            <a:off x="1143000" y="381000"/>
            <a:ext cx="7772400" cy="1143000"/>
          </a:xfrm>
        </p:spPr>
        <p:txBody>
          <a:bodyPr/>
          <a:lstStyle/>
          <a:p>
            <a:r>
              <a:rPr lang="en-US" dirty="0"/>
              <a:t>Division Responsibilities</a:t>
            </a:r>
          </a:p>
        </p:txBody>
      </p:sp>
      <p:sp>
        <p:nvSpPr>
          <p:cNvPr id="4" name="Content Placeholder 3">
            <a:extLst>
              <a:ext uri="{FF2B5EF4-FFF2-40B4-BE49-F238E27FC236}">
                <a16:creationId xmlns:a16="http://schemas.microsoft.com/office/drawing/2014/main" id="{FD87E4D2-6ABF-D7D1-DC5C-8592D5241DC9}"/>
              </a:ext>
            </a:extLst>
          </p:cNvPr>
          <p:cNvSpPr>
            <a:spLocks noGrp="1"/>
          </p:cNvSpPr>
          <p:nvPr>
            <p:ph idx="1"/>
          </p:nvPr>
        </p:nvSpPr>
        <p:spPr>
          <a:xfrm>
            <a:off x="990600" y="1500554"/>
            <a:ext cx="7772400" cy="4114800"/>
          </a:xfrm>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solidFill>
                  <a:schemeClr val="tx1"/>
                </a:solidFill>
                <a:effectLst/>
                <a:latin typeface="Calibri" panose="020F0502020204030204" pitchFamily="34" charset="0"/>
                <a:cs typeface="Calibri" panose="020F0502020204030204" pitchFamily="34" charset="0"/>
              </a:rPr>
              <a:t>FC is a </a:t>
            </a:r>
            <a:r>
              <a:rPr lang="en-US" sz="3200" b="1" dirty="0">
                <a:solidFill>
                  <a:schemeClr val="accent6"/>
                </a:solidFill>
                <a:effectLst/>
                <a:latin typeface="Calibri" panose="020F0502020204030204" pitchFamily="34" charset="0"/>
                <a:cs typeface="Calibri" panose="020F0502020204030204" pitchFamily="34" charset="0"/>
              </a:rPr>
              <a:t>Voting Member of the Division Board</a:t>
            </a:r>
            <a:r>
              <a:rPr lang="en-US" sz="3200" b="1" dirty="0">
                <a:solidFill>
                  <a:schemeClr val="tx1"/>
                </a:solidFill>
                <a:effectLst/>
                <a:latin typeface="Calibri" panose="020F0502020204030204" pitchFamily="34" charset="0"/>
                <a:cs typeface="Calibri" panose="020F0502020204030204" pitchFamily="34" charset="0"/>
              </a:rPr>
              <a:t>. FC Must attend Division Monthly Meeting (2</a:t>
            </a:r>
            <a:r>
              <a:rPr lang="en-US" sz="3200" b="1" baseline="30000" dirty="0">
                <a:solidFill>
                  <a:schemeClr val="tx1"/>
                </a:solidFill>
                <a:effectLst/>
                <a:latin typeface="Calibri" panose="020F0502020204030204" pitchFamily="34" charset="0"/>
                <a:cs typeface="Calibri" panose="020F0502020204030204" pitchFamily="34" charset="0"/>
              </a:rPr>
              <a:t>nd</a:t>
            </a:r>
            <a:r>
              <a:rPr lang="en-US" sz="3200" b="1" dirty="0">
                <a:solidFill>
                  <a:schemeClr val="tx1"/>
                </a:solidFill>
                <a:effectLst/>
                <a:latin typeface="Calibri" panose="020F0502020204030204" pitchFamily="34" charset="0"/>
                <a:cs typeface="Calibri" panose="020F0502020204030204" pitchFamily="34" charset="0"/>
              </a:rPr>
              <a:t> Monday) VFC always welcome.</a:t>
            </a:r>
          </a:p>
          <a:p>
            <a:pPr marL="457200" indent="-457200">
              <a:lnSpc>
                <a:spcPct val="100000"/>
              </a:lnSpc>
              <a:buFont typeface="Arial" panose="020B0604020202020204" pitchFamily="34" charset="0"/>
              <a:buChar char="•"/>
            </a:pPr>
            <a:r>
              <a:rPr lang="en-US" sz="3200" b="1" dirty="0">
                <a:solidFill>
                  <a:schemeClr val="tx1"/>
                </a:solidFill>
                <a:effectLst/>
                <a:latin typeface="Calibri" panose="020F0502020204030204" pitchFamily="34" charset="0"/>
                <a:cs typeface="Calibri" panose="020F0502020204030204" pitchFamily="34" charset="0"/>
              </a:rPr>
              <a:t>Monthly FC Reports to Division should show your accomplishments/ highlights (due </a:t>
            </a:r>
            <a:r>
              <a:rPr lang="en-US" sz="3200" b="1" dirty="0">
                <a:solidFill>
                  <a:schemeClr val="accent6"/>
                </a:solidFill>
                <a:effectLst/>
                <a:latin typeface="Calibri" panose="020F0502020204030204" pitchFamily="34" charset="0"/>
                <a:cs typeface="Calibri" panose="020F0502020204030204" pitchFamily="34" charset="0"/>
              </a:rPr>
              <a:t>5th of each month</a:t>
            </a:r>
            <a:r>
              <a:rPr lang="en-US" sz="3200" b="1" dirty="0">
                <a:solidFill>
                  <a:schemeClr val="tx1"/>
                </a:solidFill>
                <a:effectLst/>
                <a:latin typeface="Calibri" panose="020F0502020204030204" pitchFamily="34" charset="0"/>
                <a:cs typeface="Calibri" panose="020F0502020204030204" pitchFamily="34" charset="0"/>
              </a:rPr>
              <a:t>)</a:t>
            </a:r>
          </a:p>
          <a:p>
            <a:pPr marL="457200" indent="-457200">
              <a:lnSpc>
                <a:spcPct val="100000"/>
              </a:lnSpc>
              <a:buFont typeface="Arial" panose="020B0604020202020204" pitchFamily="34" charset="0"/>
              <a:buChar char="•"/>
            </a:pPr>
            <a:r>
              <a:rPr lang="en-US" sz="3200" b="1" dirty="0">
                <a:solidFill>
                  <a:schemeClr val="tx1"/>
                </a:solidFill>
                <a:effectLst/>
                <a:latin typeface="Calibri" panose="020F0502020204030204" pitchFamily="34" charset="0"/>
                <a:cs typeface="Calibri" panose="020F0502020204030204" pitchFamily="34" charset="0"/>
              </a:rPr>
              <a:t>FSO’s are expected to submit monthly reports to SO due by </a:t>
            </a:r>
            <a:r>
              <a:rPr lang="en-US" sz="3200" b="1" dirty="0">
                <a:solidFill>
                  <a:schemeClr val="accent6"/>
                </a:solidFill>
                <a:effectLst/>
                <a:latin typeface="Calibri" panose="020F0502020204030204" pitchFamily="34" charset="0"/>
                <a:cs typeface="Calibri" panose="020F0502020204030204" pitchFamily="34" charset="0"/>
              </a:rPr>
              <a:t>5</a:t>
            </a:r>
            <a:r>
              <a:rPr lang="en-US" sz="3200" b="1" baseline="30000" dirty="0">
                <a:solidFill>
                  <a:schemeClr val="accent6"/>
                </a:solidFill>
                <a:effectLst/>
                <a:latin typeface="Calibri" panose="020F0502020204030204" pitchFamily="34" charset="0"/>
                <a:cs typeface="Calibri" panose="020F0502020204030204" pitchFamily="34" charset="0"/>
              </a:rPr>
              <a:t>th</a:t>
            </a:r>
            <a:r>
              <a:rPr lang="en-US" sz="3200" b="1" dirty="0">
                <a:solidFill>
                  <a:schemeClr val="accent6"/>
                </a:solidFill>
                <a:effectLst/>
                <a:latin typeface="Calibri" panose="020F0502020204030204" pitchFamily="34" charset="0"/>
                <a:cs typeface="Calibri" panose="020F0502020204030204" pitchFamily="34" charset="0"/>
              </a:rPr>
              <a:t> of the Month. </a:t>
            </a:r>
          </a:p>
          <a:p>
            <a:endParaRPr lang="en-US" dirty="0"/>
          </a:p>
        </p:txBody>
      </p:sp>
    </p:spTree>
    <p:extLst>
      <p:ext uri="{BB962C8B-B14F-4D97-AF65-F5344CB8AC3E}">
        <p14:creationId xmlns:p14="http://schemas.microsoft.com/office/powerpoint/2010/main" val="10080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C600-6021-3074-7653-62202F6642EA}"/>
              </a:ext>
            </a:extLst>
          </p:cNvPr>
          <p:cNvSpPr>
            <a:spLocks noGrp="1"/>
          </p:cNvSpPr>
          <p:nvPr>
            <p:ph type="title"/>
          </p:nvPr>
        </p:nvSpPr>
        <p:spPr>
          <a:xfrm>
            <a:off x="1143000" y="381000"/>
            <a:ext cx="7772400" cy="1107831"/>
          </a:xfrm>
        </p:spPr>
        <p:txBody>
          <a:bodyPr/>
          <a:lstStyle/>
          <a:p>
            <a:r>
              <a:rPr lang="en-US" dirty="0"/>
              <a:t>Division Board (7)</a:t>
            </a:r>
          </a:p>
        </p:txBody>
      </p:sp>
      <p:pic>
        <p:nvPicPr>
          <p:cNvPr id="4" name="Picture 3" descr="A diagram of a company&#10;&#10;Description automatically generated with medium confidence">
            <a:extLst>
              <a:ext uri="{FF2B5EF4-FFF2-40B4-BE49-F238E27FC236}">
                <a16:creationId xmlns:a16="http://schemas.microsoft.com/office/drawing/2014/main" id="{24271560-7E12-6570-639B-9B021D7AB560}"/>
              </a:ext>
            </a:extLst>
          </p:cNvPr>
          <p:cNvPicPr>
            <a:picLocks noChangeAspect="1"/>
          </p:cNvPicPr>
          <p:nvPr/>
        </p:nvPicPr>
        <p:blipFill>
          <a:blip r:embed="rId2"/>
          <a:stretch>
            <a:fillRect/>
          </a:stretch>
        </p:blipFill>
        <p:spPr>
          <a:xfrm>
            <a:off x="457200" y="1488831"/>
            <a:ext cx="8458200" cy="5269902"/>
          </a:xfrm>
          <a:prstGeom prst="rect">
            <a:avLst/>
          </a:prstGeom>
        </p:spPr>
      </p:pic>
    </p:spTree>
    <p:extLst>
      <p:ext uri="{BB962C8B-B14F-4D97-AF65-F5344CB8AC3E}">
        <p14:creationId xmlns:p14="http://schemas.microsoft.com/office/powerpoint/2010/main" val="410271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EBD7-0351-6636-7549-5224082AEFE7}"/>
              </a:ext>
            </a:extLst>
          </p:cNvPr>
          <p:cNvSpPr>
            <a:spLocks noGrp="1"/>
          </p:cNvSpPr>
          <p:nvPr>
            <p:ph type="title"/>
          </p:nvPr>
        </p:nvSpPr>
        <p:spPr>
          <a:xfrm>
            <a:off x="857250" y="3200400"/>
            <a:ext cx="7886700" cy="2852737"/>
          </a:xfrm>
        </p:spPr>
        <p:txBody>
          <a:bodyPr/>
          <a:lstStyle/>
          <a:p>
            <a:pPr>
              <a:defRPr/>
            </a:pPr>
            <a:br>
              <a:rPr lang="en-US" sz="3600" dirty="0">
                <a:effectLst/>
              </a:rPr>
            </a:br>
            <a:br>
              <a:rPr lang="en-US" sz="3600" dirty="0">
                <a:effectLst/>
              </a:rPr>
            </a:br>
            <a:br>
              <a:rPr lang="en-US" sz="3600" dirty="0">
                <a:effectLst/>
              </a:rPr>
            </a:br>
            <a:br>
              <a:rPr lang="en-US" sz="3600" b="1" dirty="0">
                <a:solidFill>
                  <a:schemeClr val="accent2"/>
                </a:solidFill>
                <a:effectLst>
                  <a:outerShdw blurRad="38100" dist="38100" dir="2700000" algn="tl">
                    <a:srgbClr val="000000"/>
                  </a:outerShdw>
                </a:effectLst>
                <a:cs typeface="+mn-cs"/>
              </a:rPr>
            </a:br>
            <a:r>
              <a:rPr lang="en-US" sz="3600" dirty="0">
                <a:effectLst/>
                <a:latin typeface="+mj-lt"/>
              </a:rPr>
              <a:t>A SHARED VISION unites and provides a common goal for groups of people.</a:t>
            </a:r>
            <a:br>
              <a:rPr lang="en-US" sz="2400" dirty="0">
                <a:effectLst/>
              </a:rPr>
            </a:br>
            <a:br>
              <a:rPr lang="en-US" sz="1200" dirty="0"/>
            </a:br>
            <a:br>
              <a:rPr lang="en-US" sz="3600" b="1" dirty="0">
                <a:solidFill>
                  <a:schemeClr val="accent2"/>
                </a:solidFill>
                <a:effectLst>
                  <a:outerShdw blurRad="38100" dist="38100" dir="2700000" algn="tl">
                    <a:srgbClr val="000000"/>
                  </a:outerShdw>
                </a:effectLst>
                <a:cs typeface="+mn-cs"/>
              </a:rPr>
            </a:br>
            <a:r>
              <a:rPr lang="en-US" sz="3600" dirty="0"/>
              <a:t>A SHARED VISION</a:t>
            </a:r>
            <a:br>
              <a:rPr lang="en-US" sz="3600" dirty="0"/>
            </a:br>
            <a:r>
              <a:rPr lang="en-US" sz="3600" dirty="0"/>
              <a:t>has an unlimited amount of people power once tapped!</a:t>
            </a:r>
            <a:br>
              <a:rPr lang="en-US" sz="6000" b="1" dirty="0">
                <a:solidFill>
                  <a:schemeClr val="folHlink"/>
                </a:solidFill>
                <a:effectLst>
                  <a:outerShdw blurRad="38100" dist="38100" dir="2700000" algn="tl">
                    <a:srgbClr val="000000"/>
                  </a:outerShdw>
                </a:effectLst>
                <a:cs typeface="+mn-cs"/>
              </a:rPr>
            </a:br>
            <a:endParaRPr lang="en-US" dirty="0"/>
          </a:p>
        </p:txBody>
      </p:sp>
    </p:spTree>
    <p:extLst>
      <p:ext uri="{BB962C8B-B14F-4D97-AF65-F5344CB8AC3E}">
        <p14:creationId xmlns:p14="http://schemas.microsoft.com/office/powerpoint/2010/main" val="3413387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762000" y="2682478"/>
            <a:ext cx="7886700" cy="1493043"/>
          </a:xfrm>
        </p:spPr>
        <p:txBody>
          <a:bodyPr/>
          <a:lstStyle/>
          <a:p>
            <a:r>
              <a:rPr lang="en-US" sz="8000" dirty="0"/>
              <a:t>10 Min.</a:t>
            </a:r>
            <a:br>
              <a:rPr lang="en-US" sz="8000" dirty="0"/>
            </a:br>
            <a:r>
              <a:rPr lang="en-US" sz="8000" dirty="0"/>
              <a:t>BREAK</a:t>
            </a:r>
            <a:endParaRPr lang="en-US" dirty="0"/>
          </a:p>
        </p:txBody>
      </p:sp>
    </p:spTree>
    <p:extLst>
      <p:ext uri="{BB962C8B-B14F-4D97-AF65-F5344CB8AC3E}">
        <p14:creationId xmlns:p14="http://schemas.microsoft.com/office/powerpoint/2010/main" val="2750768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594580" y="2605698"/>
            <a:ext cx="7886700" cy="2852737"/>
          </a:xfrm>
        </p:spPr>
        <p:txBody>
          <a:bodyPr/>
          <a:lstStyle/>
          <a:p>
            <a:r>
              <a:rPr lang="en-US" dirty="0"/>
              <a:t>Flotilla</a:t>
            </a:r>
            <a:br>
              <a:rPr lang="en-US" dirty="0"/>
            </a:br>
            <a:r>
              <a:rPr lang="en-US" dirty="0"/>
              <a:t>Organization</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933305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64E9C-0151-5B19-9FED-298F84732440}"/>
              </a:ext>
            </a:extLst>
          </p:cNvPr>
          <p:cNvPicPr>
            <a:picLocks noChangeAspect="1"/>
          </p:cNvPicPr>
          <p:nvPr/>
        </p:nvPicPr>
        <p:blipFill>
          <a:blip r:embed="rId2"/>
          <a:stretch>
            <a:fillRect/>
          </a:stretch>
        </p:blipFill>
        <p:spPr>
          <a:xfrm>
            <a:off x="1905000" y="132226"/>
            <a:ext cx="6827018" cy="6593547"/>
          </a:xfrm>
          <a:prstGeom prst="rect">
            <a:avLst/>
          </a:prstGeom>
        </p:spPr>
      </p:pic>
    </p:spTree>
    <p:extLst>
      <p:ext uri="{BB962C8B-B14F-4D97-AF65-F5344CB8AC3E}">
        <p14:creationId xmlns:p14="http://schemas.microsoft.com/office/powerpoint/2010/main" val="2925542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Appointing Staff</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295400"/>
            <a:ext cx="7124700" cy="526297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effectLst/>
                <a:latin typeface="Calibri" panose="020F0502020204030204" pitchFamily="34" charset="0"/>
                <a:cs typeface="Calibri" panose="020F0502020204030204" pitchFamily="34" charset="0"/>
              </a:rPr>
              <a:t>The FC should appoint appropriate staff to conduct the business of the flotilla including finance, record keeping, information services, and other administrative areas; to manage recruiting/retention and training; and to conduct programs as desired. </a:t>
            </a:r>
          </a:p>
          <a:p>
            <a:endParaRPr lang="en-US" sz="2800" dirty="0">
              <a:solidFill>
                <a:srgbClr val="211E1E"/>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effectLst/>
                <a:latin typeface="Calibri" panose="020F0502020204030204" pitchFamily="34" charset="0"/>
                <a:cs typeface="Calibri" panose="020F0502020204030204" pitchFamily="34" charset="0"/>
              </a:rPr>
              <a:t>Consult closely with the VFC when making your selections. Remember, the VFC will be acting as chief of staff and working closely with those selected. </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273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Appointing Staff</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3970318"/>
          </a:xfrm>
          <a:prstGeom prst="rect">
            <a:avLst/>
          </a:prstGeom>
          <a:noFill/>
        </p:spPr>
        <p:txBody>
          <a:bodyPr wrap="square">
            <a:spAutoFit/>
          </a:bodyPr>
          <a:lstStyle/>
          <a:p>
            <a:r>
              <a:rPr lang="en-US" sz="2800" dirty="0">
                <a:solidFill>
                  <a:srgbClr val="211E1E"/>
                </a:solidFill>
                <a:latin typeface="Calibri" panose="020F0502020204030204" pitchFamily="34" charset="0"/>
                <a:cs typeface="Calibri" panose="020F0502020204030204" pitchFamily="34" charset="0"/>
              </a:rPr>
              <a:t>After appointing the flotilla staff, meet with them with the VFC present. Let FSOs know how you plan to operate and what you expect of them. It is especially important that FSOs understand to whom they must report. </a:t>
            </a:r>
          </a:p>
          <a:p>
            <a:endParaRPr lang="en-US" sz="2800" dirty="0">
              <a:solidFill>
                <a:srgbClr val="211E1E"/>
              </a:solidFill>
              <a:latin typeface="Calibri" panose="020F0502020204030204" pitchFamily="34" charset="0"/>
              <a:cs typeface="Calibri" panose="020F0502020204030204" pitchFamily="34" charset="0"/>
            </a:endParaRPr>
          </a:p>
          <a:p>
            <a:r>
              <a:rPr lang="en-US" sz="2800" dirty="0">
                <a:solidFill>
                  <a:srgbClr val="211E1E"/>
                </a:solidFill>
                <a:latin typeface="Calibri" panose="020F0502020204030204" pitchFamily="34" charset="0"/>
                <a:cs typeface="Calibri" panose="020F0502020204030204" pitchFamily="34" charset="0"/>
              </a:rPr>
              <a:t>The VFC exercises direct staff supervision, and FSOs must understand that the FC will fully support the VFC.</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5151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Appointing Staff</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3970318"/>
          </a:xfrm>
          <a:prstGeom prst="rect">
            <a:avLst/>
          </a:prstGeom>
          <a:noFill/>
        </p:spPr>
        <p:txBody>
          <a:bodyPr wrap="square">
            <a:spAutoFit/>
          </a:bodyPr>
          <a:lstStyle/>
          <a:p>
            <a:r>
              <a:rPr lang="en-US" sz="2800" dirty="0">
                <a:solidFill>
                  <a:srgbClr val="211E1E"/>
                </a:solidFill>
                <a:latin typeface="Calibri" panose="020F0502020204030204" pitchFamily="34" charset="0"/>
                <a:cs typeface="Calibri" panose="020F0502020204030204" pitchFamily="34" charset="0"/>
              </a:rPr>
              <a:t>Even though the VFC manages the flotilla staff, the FC, by virtue of position, still bears responsibility for flotilla programs.</a:t>
            </a:r>
          </a:p>
          <a:p>
            <a:endParaRPr lang="en-US" sz="2800" dirty="0">
              <a:solidFill>
                <a:srgbClr val="211E1E"/>
              </a:solidFill>
              <a:latin typeface="Calibri" panose="020F0502020204030204" pitchFamily="34" charset="0"/>
              <a:cs typeface="Calibri" panose="020F0502020204030204" pitchFamily="34" charset="0"/>
            </a:endParaRPr>
          </a:p>
          <a:p>
            <a:r>
              <a:rPr lang="en-US" sz="2800" b="1" u="sng" dirty="0">
                <a:solidFill>
                  <a:srgbClr val="211E1E"/>
                </a:solidFill>
                <a:latin typeface="Calibri" panose="020F0502020204030204" pitchFamily="34" charset="0"/>
                <a:cs typeface="Calibri" panose="020F0502020204030204" pitchFamily="34" charset="0"/>
              </a:rPr>
              <a:t>Process</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Meet or Phone to Offer &amp; discuss the Job</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Mail 2 documents to the FSO:</a:t>
            </a:r>
          </a:p>
          <a:p>
            <a:pPr marL="1428750" lvl="2" indent="-514350">
              <a:buAutoNum type="arabicParenBoth"/>
            </a:pPr>
            <a:r>
              <a:rPr lang="en-US" sz="2800" dirty="0">
                <a:latin typeface="Calibri" panose="020F0502020204030204" pitchFamily="34" charset="0"/>
                <a:cs typeface="Calibri" panose="020F0502020204030204" pitchFamily="34" charset="0"/>
              </a:rPr>
              <a:t>General Duties of Flotilla Staff Officers </a:t>
            </a:r>
          </a:p>
          <a:p>
            <a:pPr marL="1428750" lvl="2" indent="-514350">
              <a:buAutoNum type="arabicParenBoth"/>
            </a:pPr>
            <a:r>
              <a:rPr lang="en-US" sz="2800" dirty="0">
                <a:latin typeface="Calibri" panose="020F0502020204030204" pitchFamily="34" charset="0"/>
                <a:cs typeface="Calibri" panose="020F0502020204030204" pitchFamily="34" charset="0"/>
              </a:rPr>
              <a:t>Specific Duties of Officer’s Function</a:t>
            </a:r>
          </a:p>
        </p:txBody>
      </p:sp>
    </p:spTree>
    <p:extLst>
      <p:ext uri="{BB962C8B-B14F-4D97-AF65-F5344CB8AC3E}">
        <p14:creationId xmlns:p14="http://schemas.microsoft.com/office/powerpoint/2010/main" val="2424252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Appointing Staff</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4401205"/>
          </a:xfrm>
          <a:prstGeom prst="rect">
            <a:avLst/>
          </a:prstGeom>
          <a:noFill/>
        </p:spPr>
        <p:txBody>
          <a:bodyPr wrap="square">
            <a:spAutoFit/>
          </a:bodyPr>
          <a:lstStyle/>
          <a:p>
            <a:r>
              <a:rPr lang="en-US" sz="2800" dirty="0">
                <a:solidFill>
                  <a:srgbClr val="211E1E"/>
                </a:solidFill>
                <a:latin typeface="Calibri" panose="020F0502020204030204" pitchFamily="34" charset="0"/>
                <a:cs typeface="Calibri" panose="020F0502020204030204" pitchFamily="34" charset="0"/>
              </a:rPr>
              <a:t>Do not simply hand FSOs their job descriptions and expect them to make it happen!</a:t>
            </a:r>
          </a:p>
          <a:p>
            <a:endParaRPr lang="en-US" sz="2800" dirty="0">
              <a:solidFill>
                <a:srgbClr val="211E1E"/>
              </a:solidFill>
              <a:latin typeface="Calibri" panose="020F0502020204030204" pitchFamily="34" charset="0"/>
              <a:cs typeface="Calibri" panose="020F0502020204030204" pitchFamily="34" charset="0"/>
            </a:endParaRPr>
          </a:p>
          <a:p>
            <a:r>
              <a:rPr lang="en-US" sz="2800" dirty="0">
                <a:solidFill>
                  <a:srgbClr val="211E1E"/>
                </a:solidFill>
                <a:latin typeface="Calibri" panose="020F0502020204030204" pitchFamily="34" charset="0"/>
                <a:cs typeface="Calibri" panose="020F0502020204030204" pitchFamily="34" charset="0"/>
              </a:rPr>
              <a:t>Explain the job</a:t>
            </a:r>
          </a:p>
          <a:p>
            <a:endParaRPr lang="en-US" sz="2800" dirty="0">
              <a:solidFill>
                <a:srgbClr val="211E1E"/>
              </a:solidFill>
              <a:latin typeface="Calibri" panose="020F0502020204030204" pitchFamily="34" charset="0"/>
              <a:cs typeface="Calibri" panose="020F0502020204030204" pitchFamily="34" charset="0"/>
            </a:endParaRPr>
          </a:p>
          <a:p>
            <a:r>
              <a:rPr lang="en-US" sz="2800" dirty="0">
                <a:solidFill>
                  <a:srgbClr val="211E1E"/>
                </a:solidFill>
                <a:latin typeface="Calibri" panose="020F0502020204030204" pitchFamily="34" charset="0"/>
                <a:cs typeface="Calibri" panose="020F0502020204030204" pitchFamily="34" charset="0"/>
              </a:rPr>
              <a:t>Explain the goals, discuss expectations</a:t>
            </a:r>
          </a:p>
          <a:p>
            <a:endParaRPr lang="en-US" sz="2800" dirty="0">
              <a:solidFill>
                <a:srgbClr val="211E1E"/>
              </a:solidFill>
              <a:latin typeface="Calibri" panose="020F0502020204030204" pitchFamily="34" charset="0"/>
              <a:cs typeface="Calibri" panose="020F0502020204030204" pitchFamily="34" charset="0"/>
            </a:endParaRPr>
          </a:p>
          <a:p>
            <a:r>
              <a:rPr lang="en-US" sz="2800" dirty="0">
                <a:solidFill>
                  <a:srgbClr val="211E1E"/>
                </a:solidFill>
                <a:latin typeface="Calibri" panose="020F0502020204030204" pitchFamily="34" charset="0"/>
                <a:cs typeface="Calibri" panose="020F0502020204030204" pitchFamily="34" charset="0"/>
              </a:rPr>
              <a:t>Explain the paperwork</a:t>
            </a:r>
          </a:p>
          <a:p>
            <a:endParaRPr lang="en-US" sz="2800" dirty="0">
              <a:solidFill>
                <a:srgbClr val="211E1E"/>
              </a:solidFill>
              <a:latin typeface="Calibri" panose="020F0502020204030204" pitchFamily="34" charset="0"/>
              <a:cs typeface="Calibri" panose="020F0502020204030204" pitchFamily="34" charset="0"/>
            </a:endParaRPr>
          </a:p>
          <a:p>
            <a:r>
              <a:rPr lang="en-US" sz="2800" dirty="0">
                <a:solidFill>
                  <a:srgbClr val="211E1E"/>
                </a:solidFill>
                <a:latin typeface="Calibri" panose="020F0502020204030204" pitchFamily="34" charset="0"/>
                <a:cs typeface="Calibri" panose="020F0502020204030204" pitchFamily="34" charset="0"/>
              </a:rPr>
              <a:t>Help them get the training needed</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6725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54808A-A60C-C3E0-144C-0955FD9F558A}"/>
              </a:ext>
            </a:extLst>
          </p:cNvPr>
          <p:cNvSpPr txBox="1"/>
          <p:nvPr/>
        </p:nvSpPr>
        <p:spPr>
          <a:xfrm>
            <a:off x="1447800" y="1752600"/>
            <a:ext cx="7239000"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Sample staff appointment letters and duties are in the Flotilla Procedures Manual</a:t>
            </a:r>
          </a:p>
          <a:p>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Each Flotilla must have the following appointed staff: SR, FN, MA, MT, HR, IS</a:t>
            </a:r>
          </a:p>
          <a:p>
            <a:pPr marL="457200" indent="-45720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Each Flotilla must also have at least one of the following operational staff:   PV, OP, PE or VE</a:t>
            </a:r>
          </a:p>
        </p:txBody>
      </p:sp>
      <p:sp>
        <p:nvSpPr>
          <p:cNvPr id="7" name="TextBox 6">
            <a:extLst>
              <a:ext uri="{FF2B5EF4-FFF2-40B4-BE49-F238E27FC236}">
                <a16:creationId xmlns:a16="http://schemas.microsoft.com/office/drawing/2014/main" id="{2D5F00C5-BCEF-4791-4769-BCFF8D65124E}"/>
              </a:ext>
            </a:extLst>
          </p:cNvPr>
          <p:cNvSpPr txBox="1"/>
          <p:nvPr/>
        </p:nvSpPr>
        <p:spPr>
          <a:xfrm>
            <a:off x="1905000" y="609600"/>
            <a:ext cx="6933308" cy="769441"/>
          </a:xfrm>
          <a:prstGeom prst="rect">
            <a:avLst/>
          </a:prstGeom>
          <a:noFill/>
        </p:spPr>
        <p:txBody>
          <a:bodyPr wrap="none" rtlCol="0">
            <a:spAutoFit/>
          </a:bodyPr>
          <a:lstStyle/>
          <a:p>
            <a:r>
              <a:rPr lang="en-US" sz="4400" b="1" dirty="0">
                <a:solidFill>
                  <a:schemeClr val="accent6">
                    <a:lumMod val="75000"/>
                  </a:schemeClr>
                </a:solidFill>
                <a:latin typeface="+mj-lt"/>
              </a:rPr>
              <a:t>Critical Appointments</a:t>
            </a:r>
          </a:p>
        </p:txBody>
      </p:sp>
    </p:spTree>
    <p:extLst>
      <p:ext uri="{BB962C8B-B14F-4D97-AF65-F5344CB8AC3E}">
        <p14:creationId xmlns:p14="http://schemas.microsoft.com/office/powerpoint/2010/main" val="28502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54808A-A60C-C3E0-144C-0955FD9F558A}"/>
              </a:ext>
            </a:extLst>
          </p:cNvPr>
          <p:cNvSpPr txBox="1"/>
          <p:nvPr/>
        </p:nvSpPr>
        <p:spPr>
          <a:xfrm>
            <a:off x="2438400" y="2151727"/>
            <a:ext cx="5688224" cy="3709285"/>
          </a:xfrm>
          <a:prstGeom prst="rect">
            <a:avLst/>
          </a:prstGeom>
          <a:noFill/>
        </p:spPr>
        <p:txBody>
          <a:bodyPr wrap="none" rtlCol="0">
            <a:spAutoFit/>
          </a:bodyPr>
          <a:lstStyle/>
          <a:p>
            <a:pPr>
              <a:lnSpc>
                <a:spcPct val="150000"/>
              </a:lnSpc>
            </a:pPr>
            <a:r>
              <a:rPr lang="en-US" sz="3200" b="1" dirty="0">
                <a:latin typeface="Calibri" panose="020F0502020204030204" pitchFamily="34" charset="0"/>
                <a:cs typeface="Calibri" panose="020F0502020204030204" pitchFamily="34" charset="0"/>
              </a:rPr>
              <a:t>FSO-FN     (Finance)</a:t>
            </a:r>
          </a:p>
          <a:p>
            <a:pPr>
              <a:lnSpc>
                <a:spcPct val="150000"/>
              </a:lnSpc>
            </a:pPr>
            <a:r>
              <a:rPr lang="en-US" sz="3200" b="1" dirty="0">
                <a:latin typeface="Calibri" panose="020F0502020204030204" pitchFamily="34" charset="0"/>
                <a:cs typeface="Calibri" panose="020F0502020204030204" pitchFamily="34" charset="0"/>
              </a:rPr>
              <a:t>FSO-HR     (Human Resources)</a:t>
            </a:r>
          </a:p>
          <a:p>
            <a:pPr>
              <a:lnSpc>
                <a:spcPct val="150000"/>
              </a:lnSpc>
            </a:pPr>
            <a:r>
              <a:rPr lang="en-US" sz="3200" b="1" dirty="0">
                <a:latin typeface="Calibri" panose="020F0502020204030204" pitchFamily="34" charset="0"/>
                <a:cs typeface="Calibri" panose="020F0502020204030204" pitchFamily="34" charset="0"/>
              </a:rPr>
              <a:t>FSO-IS       (Information Services)</a:t>
            </a:r>
          </a:p>
          <a:p>
            <a:pPr>
              <a:lnSpc>
                <a:spcPct val="150000"/>
              </a:lnSpc>
            </a:pPr>
            <a:r>
              <a:rPr lang="en-US" sz="3200" b="1" dirty="0">
                <a:latin typeface="Calibri" panose="020F0502020204030204" pitchFamily="34" charset="0"/>
                <a:cs typeface="Calibri" panose="020F0502020204030204" pitchFamily="34" charset="0"/>
              </a:rPr>
              <a:t>FSO-MT    (Member Training)</a:t>
            </a:r>
          </a:p>
          <a:p>
            <a:pPr>
              <a:lnSpc>
                <a:spcPct val="150000"/>
              </a:lnSpc>
            </a:pPr>
            <a:r>
              <a:rPr lang="en-US" sz="3200" b="1" dirty="0">
                <a:latin typeface="Calibri" panose="020F0502020204030204" pitchFamily="34" charset="0"/>
                <a:cs typeface="Calibri" panose="020F0502020204030204" pitchFamily="34" charset="0"/>
              </a:rPr>
              <a:t>FSO-SR      (Secretary/Records)</a:t>
            </a:r>
          </a:p>
        </p:txBody>
      </p:sp>
      <p:sp>
        <p:nvSpPr>
          <p:cNvPr id="7" name="TextBox 6">
            <a:extLst>
              <a:ext uri="{FF2B5EF4-FFF2-40B4-BE49-F238E27FC236}">
                <a16:creationId xmlns:a16="http://schemas.microsoft.com/office/drawing/2014/main" id="{2D5F00C5-BCEF-4791-4769-BCFF8D65124E}"/>
              </a:ext>
            </a:extLst>
          </p:cNvPr>
          <p:cNvSpPr txBox="1"/>
          <p:nvPr/>
        </p:nvSpPr>
        <p:spPr>
          <a:xfrm>
            <a:off x="1905000" y="609600"/>
            <a:ext cx="6933308" cy="1446550"/>
          </a:xfrm>
          <a:prstGeom prst="rect">
            <a:avLst/>
          </a:prstGeom>
          <a:noFill/>
        </p:spPr>
        <p:txBody>
          <a:bodyPr wrap="none" rtlCol="0">
            <a:spAutoFit/>
          </a:bodyPr>
          <a:lstStyle/>
          <a:p>
            <a:r>
              <a:rPr lang="en-US" sz="4400" b="1" dirty="0">
                <a:solidFill>
                  <a:schemeClr val="accent6">
                    <a:lumMod val="75000"/>
                  </a:schemeClr>
                </a:solidFill>
                <a:latin typeface="+mj-lt"/>
              </a:rPr>
              <a:t>Critical Appointments</a:t>
            </a:r>
          </a:p>
          <a:p>
            <a:pPr algn="ctr"/>
            <a:r>
              <a:rPr lang="en-US" sz="4400" b="1" dirty="0">
                <a:solidFill>
                  <a:schemeClr val="accent6">
                    <a:lumMod val="75000"/>
                  </a:schemeClr>
                </a:solidFill>
                <a:latin typeface="+mj-lt"/>
              </a:rPr>
              <a:t>(Top 5)</a:t>
            </a:r>
          </a:p>
        </p:txBody>
      </p:sp>
    </p:spTree>
    <p:extLst>
      <p:ext uri="{BB962C8B-B14F-4D97-AF65-F5344CB8AC3E}">
        <p14:creationId xmlns:p14="http://schemas.microsoft.com/office/powerpoint/2010/main" val="606578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54808A-A60C-C3E0-144C-0955FD9F558A}"/>
              </a:ext>
            </a:extLst>
          </p:cNvPr>
          <p:cNvSpPr txBox="1"/>
          <p:nvPr/>
        </p:nvSpPr>
        <p:spPr>
          <a:xfrm>
            <a:off x="1905000" y="2057400"/>
            <a:ext cx="6781800" cy="4216539"/>
          </a:xfrm>
          <a:prstGeom prst="rect">
            <a:avLst/>
          </a:prstGeom>
          <a:noFill/>
        </p:spPr>
        <p:txBody>
          <a:bodyPr wrap="square" rtlCol="0">
            <a:spAutoFit/>
          </a:bodyPr>
          <a:lstStyle/>
          <a:p>
            <a:pPr marL="457200" indent="-457200">
              <a:buFont typeface="Arial" panose="020B0604020202020204" pitchFamily="34" charset="0"/>
              <a:buChar char="•"/>
            </a:pPr>
            <a:r>
              <a:rPr lang="en-US" sz="3600" b="1" dirty="0">
                <a:latin typeface="Calibri" panose="020F0502020204030204" pitchFamily="34" charset="0"/>
                <a:cs typeface="Calibri" panose="020F0502020204030204" pitchFamily="34" charset="0"/>
              </a:rPr>
              <a:t>FSO-PE  (Public Education)</a:t>
            </a:r>
          </a:p>
          <a:p>
            <a:pPr marL="457200" indent="-457200">
              <a:buFont typeface="Arial" panose="020B0604020202020204" pitchFamily="34" charset="0"/>
              <a:buChar char="•"/>
            </a:pPr>
            <a:r>
              <a:rPr lang="en-US" sz="3600" b="1" dirty="0">
                <a:latin typeface="Calibri" panose="020F0502020204030204" pitchFamily="34" charset="0"/>
                <a:cs typeface="Calibri" panose="020F0502020204030204" pitchFamily="34" charset="0"/>
              </a:rPr>
              <a:t>FSO-VE  (Vessel Examination)</a:t>
            </a:r>
          </a:p>
          <a:p>
            <a:pPr marL="457200" indent="-457200">
              <a:buFont typeface="Arial" panose="020B0604020202020204" pitchFamily="34" charset="0"/>
              <a:buChar char="•"/>
            </a:pPr>
            <a:r>
              <a:rPr lang="en-US" sz="3600" b="1" dirty="0">
                <a:latin typeface="Calibri" panose="020F0502020204030204" pitchFamily="34" charset="0"/>
                <a:cs typeface="Calibri" panose="020F0502020204030204" pitchFamily="34" charset="0"/>
              </a:rPr>
              <a:t>FSO-PV  (Program Visitor)</a:t>
            </a:r>
          </a:p>
          <a:p>
            <a:endParaRPr lang="en-US" sz="3200" b="1" dirty="0">
              <a:latin typeface="Calibri" panose="020F0502020204030204" pitchFamily="34" charset="0"/>
              <a:cs typeface="Calibri" panose="020F0502020204030204" pitchFamily="34" charset="0"/>
            </a:endParaRPr>
          </a:p>
          <a:p>
            <a:pPr algn="ctr"/>
            <a:r>
              <a:rPr lang="en-US" sz="3200" b="1" dirty="0">
                <a:latin typeface="Calibri" panose="020F0502020204030204" pitchFamily="34" charset="0"/>
                <a:cs typeface="Calibri" panose="020F0502020204030204" pitchFamily="34" charset="0"/>
              </a:rPr>
              <a:t>…There are other </a:t>
            </a:r>
            <a:r>
              <a:rPr lang="en-US" sz="3200" b="1" dirty="0">
                <a:solidFill>
                  <a:schemeClr val="accent6">
                    <a:lumMod val="75000"/>
                  </a:schemeClr>
                </a:solidFill>
                <a:latin typeface="Calibri" panose="020F0502020204030204" pitchFamily="34" charset="0"/>
                <a:cs typeface="Calibri" panose="020F0502020204030204" pitchFamily="34" charset="0"/>
              </a:rPr>
              <a:t>Program Area Appointments </a:t>
            </a:r>
            <a:r>
              <a:rPr lang="en-US" sz="3200" b="1" dirty="0">
                <a:latin typeface="Calibri" panose="020F0502020204030204" pitchFamily="34" charset="0"/>
                <a:cs typeface="Calibri" panose="020F0502020204030204" pitchFamily="34" charset="0"/>
              </a:rPr>
              <a:t>that will help get the work done… Your Flotilla goals will guide these appointments</a:t>
            </a:r>
          </a:p>
        </p:txBody>
      </p:sp>
      <p:sp>
        <p:nvSpPr>
          <p:cNvPr id="7" name="TextBox 6">
            <a:extLst>
              <a:ext uri="{FF2B5EF4-FFF2-40B4-BE49-F238E27FC236}">
                <a16:creationId xmlns:a16="http://schemas.microsoft.com/office/drawing/2014/main" id="{2D5F00C5-BCEF-4791-4769-BCFF8D65124E}"/>
              </a:ext>
            </a:extLst>
          </p:cNvPr>
          <p:cNvSpPr txBox="1"/>
          <p:nvPr/>
        </p:nvSpPr>
        <p:spPr>
          <a:xfrm>
            <a:off x="1905000" y="609600"/>
            <a:ext cx="5963492" cy="1323439"/>
          </a:xfrm>
          <a:prstGeom prst="rect">
            <a:avLst/>
          </a:prstGeom>
          <a:noFill/>
        </p:spPr>
        <p:txBody>
          <a:bodyPr wrap="none" rtlCol="0">
            <a:spAutoFit/>
          </a:bodyPr>
          <a:lstStyle/>
          <a:p>
            <a:r>
              <a:rPr lang="en-US" sz="4400" b="1" dirty="0">
                <a:solidFill>
                  <a:schemeClr val="accent6">
                    <a:lumMod val="75000"/>
                  </a:schemeClr>
                </a:solidFill>
                <a:latin typeface="+mj-lt"/>
              </a:rPr>
              <a:t>RBS Appointments</a:t>
            </a:r>
          </a:p>
          <a:p>
            <a:pPr algn="ctr"/>
            <a:r>
              <a:rPr lang="en-US" sz="3600" b="1" dirty="0">
                <a:solidFill>
                  <a:schemeClr val="accent6">
                    <a:lumMod val="75000"/>
                  </a:schemeClr>
                </a:solidFill>
                <a:latin typeface="+mj-lt"/>
              </a:rPr>
              <a:t>“Job Number One”</a:t>
            </a:r>
          </a:p>
        </p:txBody>
      </p:sp>
    </p:spTree>
    <p:extLst>
      <p:ext uri="{BB962C8B-B14F-4D97-AF65-F5344CB8AC3E}">
        <p14:creationId xmlns:p14="http://schemas.microsoft.com/office/powerpoint/2010/main" val="3537385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9E44-BF3F-7C28-E2C8-B5D7CDE4D38F}"/>
              </a:ext>
            </a:extLst>
          </p:cNvPr>
          <p:cNvSpPr>
            <a:spLocks noGrp="1"/>
          </p:cNvSpPr>
          <p:nvPr>
            <p:ph type="title"/>
          </p:nvPr>
        </p:nvSpPr>
        <p:spPr/>
        <p:txBody>
          <a:bodyPr/>
          <a:lstStyle/>
          <a:p>
            <a:r>
              <a:rPr lang="en-US" dirty="0"/>
              <a:t>Mission</a:t>
            </a:r>
          </a:p>
        </p:txBody>
      </p:sp>
      <p:sp>
        <p:nvSpPr>
          <p:cNvPr id="3" name="Content Placeholder 2">
            <a:extLst>
              <a:ext uri="{FF2B5EF4-FFF2-40B4-BE49-F238E27FC236}">
                <a16:creationId xmlns:a16="http://schemas.microsoft.com/office/drawing/2014/main" id="{09E12369-0B9E-1949-28B6-72F224042895}"/>
              </a:ext>
            </a:extLst>
          </p:cNvPr>
          <p:cNvSpPr>
            <a:spLocks noGrp="1"/>
          </p:cNvSpPr>
          <p:nvPr>
            <p:ph idx="1"/>
          </p:nvPr>
        </p:nvSpPr>
        <p:spPr>
          <a:xfrm>
            <a:off x="838200" y="1752600"/>
            <a:ext cx="7772400" cy="4648200"/>
          </a:xfrm>
        </p:spPr>
        <p:txBody>
          <a:bodyPr/>
          <a:lstStyle/>
          <a:p>
            <a:r>
              <a:rPr lang="en-US" sz="2800" dirty="0">
                <a:effectLst/>
                <a:latin typeface="Calibri" panose="020F0502020204030204" pitchFamily="34" charset="0"/>
                <a:cs typeface="Calibri" panose="020F0502020204030204" pitchFamily="34" charset="0"/>
              </a:rPr>
              <a:t>To promote and improve recreational boating safety; </a:t>
            </a:r>
            <a:endParaRPr lang="en-US" sz="2800" dirty="0">
              <a:latin typeface="Calibri" panose="020F0502020204030204" pitchFamily="34" charset="0"/>
              <a:cs typeface="Calibri" panose="020F0502020204030204" pitchFamily="34" charset="0"/>
            </a:endParaRPr>
          </a:p>
          <a:p>
            <a:r>
              <a:rPr lang="en-US" sz="2800" dirty="0">
                <a:effectLst/>
                <a:latin typeface="Calibri" panose="020F0502020204030204" pitchFamily="34" charset="0"/>
                <a:cs typeface="Calibri" panose="020F0502020204030204" pitchFamily="34" charset="0"/>
              </a:rPr>
              <a:t>To provide a diverse array of specialized skills, trained crews, and capable facilities to augment the Coast Guard and enhance safety and security of our ports, waterways, and coastal regions; and, </a:t>
            </a:r>
            <a:endParaRPr lang="en-US" sz="2800" dirty="0">
              <a:latin typeface="Calibri" panose="020F0502020204030204" pitchFamily="34" charset="0"/>
              <a:cs typeface="Calibri" panose="020F0502020204030204" pitchFamily="34" charset="0"/>
            </a:endParaRPr>
          </a:p>
          <a:p>
            <a:r>
              <a:rPr lang="en-US" sz="2800" dirty="0">
                <a:effectLst/>
                <a:latin typeface="Calibri" panose="020F0502020204030204" pitchFamily="34" charset="0"/>
                <a:cs typeface="Calibri" panose="020F0502020204030204" pitchFamily="34" charset="0"/>
              </a:rPr>
              <a:t>To support Coast Guard operational, administrative, and logistical requirements.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39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594580" y="2605698"/>
            <a:ext cx="7886700" cy="2852737"/>
          </a:xfrm>
        </p:spPr>
        <p:txBody>
          <a:bodyPr/>
          <a:lstStyle/>
          <a:p>
            <a:r>
              <a:rPr lang="en-US" dirty="0"/>
              <a:t>Change of Administration</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3891453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52400"/>
            <a:ext cx="7772400" cy="1470025"/>
          </a:xfrm>
        </p:spPr>
        <p:txBody>
          <a:bodyPr/>
          <a:lstStyle/>
          <a:p>
            <a:r>
              <a:rPr lang="en-US" dirty="0"/>
              <a:t>Change of Administration</a:t>
            </a:r>
          </a:p>
        </p:txBody>
      </p:sp>
      <p:pic>
        <p:nvPicPr>
          <p:cNvPr id="3" name="Picture 2">
            <a:extLst>
              <a:ext uri="{FF2B5EF4-FFF2-40B4-BE49-F238E27FC236}">
                <a16:creationId xmlns:a16="http://schemas.microsoft.com/office/drawing/2014/main" id="{6F109964-567F-CB9C-E24C-92AD036650DA}"/>
              </a:ext>
            </a:extLst>
          </p:cNvPr>
          <p:cNvPicPr>
            <a:picLocks noChangeAspect="1"/>
          </p:cNvPicPr>
          <p:nvPr/>
        </p:nvPicPr>
        <p:blipFill>
          <a:blip r:embed="rId2"/>
          <a:stretch>
            <a:fillRect/>
          </a:stretch>
        </p:blipFill>
        <p:spPr>
          <a:xfrm>
            <a:off x="1828800" y="2133600"/>
            <a:ext cx="6430380" cy="3810000"/>
          </a:xfrm>
          <a:prstGeom prst="rect">
            <a:avLst/>
          </a:prstGeom>
          <a:ln w="38100">
            <a:solidFill>
              <a:srgbClr val="C00000"/>
            </a:solidFill>
          </a:ln>
        </p:spPr>
      </p:pic>
    </p:spTree>
    <p:extLst>
      <p:ext uri="{BB962C8B-B14F-4D97-AF65-F5344CB8AC3E}">
        <p14:creationId xmlns:p14="http://schemas.microsoft.com/office/powerpoint/2010/main" val="3572051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Before End of Year</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1446550"/>
          </a:xfrm>
          <a:prstGeom prst="rect">
            <a:avLst/>
          </a:prstGeom>
          <a:noFill/>
        </p:spPr>
        <p:txBody>
          <a:bodyPr wrap="square">
            <a:spAutoFit/>
          </a:bodyPr>
          <a:lstStyle/>
          <a:p>
            <a:r>
              <a:rPr lang="en-US" sz="2800" dirty="0">
                <a:solidFill>
                  <a:srgbClr val="211E1E"/>
                </a:solidFill>
                <a:latin typeface="Calibri" panose="020F0502020204030204" pitchFamily="34" charset="0"/>
                <a:cs typeface="Calibri" panose="020F0502020204030204" pitchFamily="34" charset="0"/>
              </a:rPr>
              <a:t>Document Review:</a:t>
            </a:r>
          </a:p>
          <a:p>
            <a:endParaRPr lang="en-US" sz="2800" dirty="0">
              <a:solidFill>
                <a:srgbClr val="211E1E"/>
              </a:solidFill>
              <a:latin typeface="Calibri" panose="020F0502020204030204" pitchFamily="34" charset="0"/>
              <a:cs typeface="Calibri" panose="020F0502020204030204" pitchFamily="34" charset="0"/>
            </a:endParaRPr>
          </a:p>
          <a:p>
            <a:pPr algn="ctr"/>
            <a:r>
              <a:rPr lang="en-US" sz="3200" b="1" dirty="0">
                <a:solidFill>
                  <a:schemeClr val="accent6"/>
                </a:solidFill>
                <a:latin typeface="Calibri" panose="020F0502020204030204" pitchFamily="34" charset="0"/>
                <a:cs typeface="Calibri" panose="020F0502020204030204" pitchFamily="34" charset="0"/>
              </a:rPr>
              <a:t>Change of Administration</a:t>
            </a:r>
          </a:p>
        </p:txBody>
      </p:sp>
    </p:spTree>
    <p:extLst>
      <p:ext uri="{BB962C8B-B14F-4D97-AF65-F5344CB8AC3E}">
        <p14:creationId xmlns:p14="http://schemas.microsoft.com/office/powerpoint/2010/main" val="3504702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Before End of Year</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440120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Transfer of Records and Documents (December 15)</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Complete Staff Appointments and prepare &amp; send </a:t>
            </a:r>
            <a:r>
              <a:rPr lang="en-US" sz="2800" b="1" dirty="0">
                <a:solidFill>
                  <a:schemeClr val="accent6"/>
                </a:solidFill>
                <a:latin typeface="Calibri" panose="020F0502020204030204" pitchFamily="34" charset="0"/>
                <a:cs typeface="Calibri" panose="020F0502020204030204" pitchFamily="34" charset="0"/>
              </a:rPr>
              <a:t>Form 7007: </a:t>
            </a:r>
            <a:r>
              <a:rPr lang="en-US" sz="2800" b="1" i="1" dirty="0">
                <a:solidFill>
                  <a:schemeClr val="accent6"/>
                </a:solidFill>
                <a:latin typeface="Calibri" panose="020F0502020204030204" pitchFamily="34" charset="0"/>
                <a:cs typeface="Calibri" panose="020F0502020204030204" pitchFamily="34" charset="0"/>
              </a:rPr>
              <a:t>Annual Unit Officers Report</a:t>
            </a:r>
            <a:r>
              <a:rPr lang="en-US" sz="2800" b="1" dirty="0">
                <a:solidFill>
                  <a:schemeClr val="accent6"/>
                </a:solidFill>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(December 20)</a:t>
            </a: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Any new or Change of Officers must be reported </a:t>
            </a:r>
            <a:r>
              <a:rPr lang="en-US" sz="2800" b="1" dirty="0">
                <a:solidFill>
                  <a:schemeClr val="accent6"/>
                </a:solidFill>
                <a:latin typeface="Calibri" panose="020F0502020204030204" pitchFamily="34" charset="0"/>
                <a:cs typeface="Calibri" panose="020F0502020204030204" pitchFamily="34" charset="0"/>
              </a:rPr>
              <a:t>Form 7006: </a:t>
            </a:r>
            <a:r>
              <a:rPr lang="en-US" sz="2800" b="1" i="1" dirty="0">
                <a:solidFill>
                  <a:schemeClr val="accent6"/>
                </a:solidFill>
                <a:latin typeface="Calibri" panose="020F0502020204030204" pitchFamily="34" charset="0"/>
                <a:cs typeface="Calibri" panose="020F0502020204030204" pitchFamily="34" charset="0"/>
              </a:rPr>
              <a:t>Change of Officer Report</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Staff Officer Appointment letters sent by January 1</a:t>
            </a:r>
          </a:p>
        </p:txBody>
      </p:sp>
    </p:spTree>
    <p:extLst>
      <p:ext uri="{BB962C8B-B14F-4D97-AF65-F5344CB8AC3E}">
        <p14:creationId xmlns:p14="http://schemas.microsoft.com/office/powerpoint/2010/main" val="3894388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Before End of Year</a:t>
            </a:r>
          </a:p>
        </p:txBody>
      </p:sp>
      <p:sp>
        <p:nvSpPr>
          <p:cNvPr id="7" name="TextBox 6">
            <a:extLst>
              <a:ext uri="{FF2B5EF4-FFF2-40B4-BE49-F238E27FC236}">
                <a16:creationId xmlns:a16="http://schemas.microsoft.com/office/drawing/2014/main" id="{ABA66B7A-4B3C-8357-1292-76B69B032BB0}"/>
              </a:ext>
            </a:extLst>
          </p:cNvPr>
          <p:cNvSpPr txBox="1"/>
          <p:nvPr/>
        </p:nvSpPr>
        <p:spPr>
          <a:xfrm>
            <a:off x="1543050" y="1659285"/>
            <a:ext cx="7124700" cy="3970318"/>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Before 1 January have a meeting with your VFC to coordinate your administrative expectations</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Before the first Flotilla meeting review “Roberts Rules of Order”, in the Flotilla Procedures Manual</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Prepare an AGENDA for each Flotilla meeting. Send-out one week prior to meeting</a:t>
            </a:r>
          </a:p>
        </p:txBody>
      </p:sp>
    </p:spTree>
    <p:extLst>
      <p:ext uri="{BB962C8B-B14F-4D97-AF65-F5344CB8AC3E}">
        <p14:creationId xmlns:p14="http://schemas.microsoft.com/office/powerpoint/2010/main" val="1911343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628650" y="3411415"/>
            <a:ext cx="7886700" cy="2166937"/>
          </a:xfrm>
        </p:spPr>
        <p:txBody>
          <a:bodyPr/>
          <a:lstStyle/>
          <a:p>
            <a:r>
              <a:rPr lang="en-US" dirty="0"/>
              <a:t>Auxiliary Structure</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71975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D020-482C-1ABA-4A99-8452A6A84F79}"/>
              </a:ext>
            </a:extLst>
          </p:cNvPr>
          <p:cNvSpPr>
            <a:spLocks noGrp="1"/>
          </p:cNvSpPr>
          <p:nvPr>
            <p:ph type="title"/>
          </p:nvPr>
        </p:nvSpPr>
        <p:spPr>
          <a:xfrm>
            <a:off x="685799" y="35169"/>
            <a:ext cx="7772400" cy="1143000"/>
          </a:xfrm>
        </p:spPr>
        <p:txBody>
          <a:bodyPr/>
          <a:lstStyle/>
          <a:p>
            <a:r>
              <a:rPr lang="en-US" dirty="0"/>
              <a:t>Auxiliary COLM</a:t>
            </a:r>
          </a:p>
        </p:txBody>
      </p:sp>
      <p:pic>
        <p:nvPicPr>
          <p:cNvPr id="5" name="Content Placeholder 4" descr="A diagram of a group of people in uniform&#10;&#10;Description automatically generated">
            <a:extLst>
              <a:ext uri="{FF2B5EF4-FFF2-40B4-BE49-F238E27FC236}">
                <a16:creationId xmlns:a16="http://schemas.microsoft.com/office/drawing/2014/main" id="{B4F048F3-23CA-0B88-895D-DEE2F818EBBD}"/>
              </a:ext>
            </a:extLst>
          </p:cNvPr>
          <p:cNvPicPr>
            <a:picLocks noGrp="1" noChangeAspect="1"/>
          </p:cNvPicPr>
          <p:nvPr>
            <p:ph idx="1"/>
          </p:nvPr>
        </p:nvPicPr>
        <p:blipFill>
          <a:blip r:embed="rId2"/>
          <a:stretch>
            <a:fillRect/>
          </a:stretch>
        </p:blipFill>
        <p:spPr>
          <a:xfrm>
            <a:off x="2133600" y="958086"/>
            <a:ext cx="4876799" cy="5864745"/>
          </a:xfrm>
        </p:spPr>
      </p:pic>
    </p:spTree>
    <p:extLst>
      <p:ext uri="{BB962C8B-B14F-4D97-AF65-F5344CB8AC3E}">
        <p14:creationId xmlns:p14="http://schemas.microsoft.com/office/powerpoint/2010/main" val="413167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D020-482C-1ABA-4A99-8452A6A84F79}"/>
              </a:ext>
            </a:extLst>
          </p:cNvPr>
          <p:cNvSpPr>
            <a:spLocks noGrp="1"/>
          </p:cNvSpPr>
          <p:nvPr>
            <p:ph type="title"/>
          </p:nvPr>
        </p:nvSpPr>
        <p:spPr>
          <a:xfrm>
            <a:off x="685799" y="35168"/>
            <a:ext cx="7772400" cy="1160585"/>
          </a:xfrm>
        </p:spPr>
        <p:txBody>
          <a:bodyPr/>
          <a:lstStyle/>
          <a:p>
            <a:r>
              <a:rPr lang="en-US" dirty="0"/>
              <a:t>District 11sr</a:t>
            </a:r>
          </a:p>
        </p:txBody>
      </p:sp>
      <p:sp>
        <p:nvSpPr>
          <p:cNvPr id="3" name="Content Placeholder 2">
            <a:extLst>
              <a:ext uri="{FF2B5EF4-FFF2-40B4-BE49-F238E27FC236}">
                <a16:creationId xmlns:a16="http://schemas.microsoft.com/office/drawing/2014/main" id="{F88B4770-7814-56C7-9F99-CE53C447AF76}"/>
              </a:ext>
            </a:extLst>
          </p:cNvPr>
          <p:cNvSpPr>
            <a:spLocks noGrp="1"/>
          </p:cNvSpPr>
          <p:nvPr>
            <p:ph idx="1"/>
          </p:nvPr>
        </p:nvSpPr>
        <p:spPr>
          <a:xfrm>
            <a:off x="1219200" y="3810000"/>
            <a:ext cx="7772400" cy="2667000"/>
          </a:xfrm>
        </p:spPr>
        <p:txBody>
          <a:bodyPr/>
          <a:lstStyle/>
          <a:p>
            <a:r>
              <a:rPr lang="en-US" sz="2800" b="1" dirty="0">
                <a:solidFill>
                  <a:schemeClr val="tx1"/>
                </a:solidFill>
                <a:effectLst/>
                <a:latin typeface="Calibri" panose="020F0502020204030204" pitchFamily="34" charset="0"/>
                <a:cs typeface="Calibri" panose="020F0502020204030204" pitchFamily="34" charset="0"/>
              </a:rPr>
              <a:t>District 11SR has 47 flotillas organized into 9 divisions</a:t>
            </a:r>
          </a:p>
          <a:p>
            <a:r>
              <a:rPr lang="en-US" sz="2800" dirty="0">
                <a:solidFill>
                  <a:schemeClr val="tx1"/>
                </a:solidFill>
                <a:latin typeface="Calibri" panose="020F0502020204030204" pitchFamily="34" charset="0"/>
                <a:cs typeface="Calibri" panose="020F0502020204030204" pitchFamily="34" charset="0"/>
              </a:rPr>
              <a:t>Southern California, Arizona, Southern Utah</a:t>
            </a:r>
          </a:p>
          <a:p>
            <a:r>
              <a:rPr lang="en-US" sz="2800" b="1" dirty="0">
                <a:solidFill>
                  <a:schemeClr val="tx1"/>
                </a:solidFill>
                <a:effectLst/>
                <a:latin typeface="Calibri" panose="020F0502020204030204" pitchFamily="34" charset="0"/>
                <a:cs typeface="Calibri" panose="020F0502020204030204" pitchFamily="34" charset="0"/>
              </a:rPr>
              <a:t>Same District Overlay as US Coast Guard</a:t>
            </a:r>
          </a:p>
          <a:p>
            <a:r>
              <a:rPr lang="en-US" sz="2800" dirty="0">
                <a:solidFill>
                  <a:schemeClr val="tx1"/>
                </a:solidFill>
                <a:latin typeface="Calibri" panose="020F0502020204030204" pitchFamily="34" charset="0"/>
                <a:cs typeface="Calibri" panose="020F0502020204030204" pitchFamily="34" charset="0"/>
              </a:rPr>
              <a:t>Over 1000 Auxiliarists</a:t>
            </a:r>
            <a:endParaRPr lang="en-US" sz="2800" b="1" dirty="0">
              <a:solidFill>
                <a:schemeClr val="tx1"/>
              </a:solidFill>
              <a:effectLst/>
              <a:latin typeface="Calibri" panose="020F0502020204030204" pitchFamily="34" charset="0"/>
              <a:cs typeface="Calibri" panose="020F0502020204030204" pitchFamily="34" charset="0"/>
            </a:endParaRPr>
          </a:p>
          <a:p>
            <a:pPr marL="0" indent="0">
              <a:buNone/>
            </a:pPr>
            <a:endParaRPr lang="en-US" dirty="0"/>
          </a:p>
        </p:txBody>
      </p:sp>
      <p:pic>
        <p:nvPicPr>
          <p:cNvPr id="5" name="Picture 4" descr="A red and blue logo with white text&#10;&#10;Description automatically generated">
            <a:extLst>
              <a:ext uri="{FF2B5EF4-FFF2-40B4-BE49-F238E27FC236}">
                <a16:creationId xmlns:a16="http://schemas.microsoft.com/office/drawing/2014/main" id="{0BD23DBC-402A-C545-A9A1-391509CE7E6B}"/>
              </a:ext>
            </a:extLst>
          </p:cNvPr>
          <p:cNvPicPr>
            <a:picLocks noChangeAspect="1"/>
          </p:cNvPicPr>
          <p:nvPr/>
        </p:nvPicPr>
        <p:blipFill>
          <a:blip r:embed="rId2"/>
          <a:stretch>
            <a:fillRect/>
          </a:stretch>
        </p:blipFill>
        <p:spPr>
          <a:xfrm>
            <a:off x="3124200" y="966176"/>
            <a:ext cx="2667001" cy="2667001"/>
          </a:xfrm>
          <a:prstGeom prst="rect">
            <a:avLst/>
          </a:prstGeom>
        </p:spPr>
      </p:pic>
    </p:spTree>
    <p:extLst>
      <p:ext uri="{BB962C8B-B14F-4D97-AF65-F5344CB8AC3E}">
        <p14:creationId xmlns:p14="http://schemas.microsoft.com/office/powerpoint/2010/main" val="1127609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D020-482C-1ABA-4A99-8452A6A84F79}"/>
              </a:ext>
            </a:extLst>
          </p:cNvPr>
          <p:cNvSpPr>
            <a:spLocks noGrp="1"/>
          </p:cNvSpPr>
          <p:nvPr>
            <p:ph type="title"/>
          </p:nvPr>
        </p:nvSpPr>
        <p:spPr>
          <a:xfrm>
            <a:off x="685799" y="35168"/>
            <a:ext cx="7772400" cy="1160585"/>
          </a:xfrm>
        </p:spPr>
        <p:txBody>
          <a:bodyPr/>
          <a:lstStyle/>
          <a:p>
            <a:r>
              <a:rPr lang="en-US" dirty="0"/>
              <a:t>District COLM</a:t>
            </a:r>
          </a:p>
        </p:txBody>
      </p:sp>
      <p:pic>
        <p:nvPicPr>
          <p:cNvPr id="6" name="Content Placeholder 5" descr="A diagram of a company&#10;&#10;Description automatically generated">
            <a:extLst>
              <a:ext uri="{FF2B5EF4-FFF2-40B4-BE49-F238E27FC236}">
                <a16:creationId xmlns:a16="http://schemas.microsoft.com/office/drawing/2014/main" id="{751B4C4B-8EFA-E51C-1895-930740A5CB46}"/>
              </a:ext>
            </a:extLst>
          </p:cNvPr>
          <p:cNvPicPr>
            <a:picLocks noGrp="1" noChangeAspect="1"/>
          </p:cNvPicPr>
          <p:nvPr>
            <p:ph idx="1"/>
          </p:nvPr>
        </p:nvPicPr>
        <p:blipFill>
          <a:blip r:embed="rId2"/>
          <a:stretch>
            <a:fillRect/>
          </a:stretch>
        </p:blipFill>
        <p:spPr>
          <a:xfrm>
            <a:off x="51754" y="1195754"/>
            <a:ext cx="9040492" cy="5527431"/>
          </a:xfrm>
        </p:spPr>
      </p:pic>
    </p:spTree>
    <p:extLst>
      <p:ext uri="{BB962C8B-B14F-4D97-AF65-F5344CB8AC3E}">
        <p14:creationId xmlns:p14="http://schemas.microsoft.com/office/powerpoint/2010/main" val="529137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762000" y="3025652"/>
            <a:ext cx="8058150" cy="1539752"/>
          </a:xfrm>
        </p:spPr>
        <p:txBody>
          <a:bodyPr/>
          <a:lstStyle/>
          <a:p>
            <a:r>
              <a:rPr lang="en-US" dirty="0"/>
              <a:t>Auxiliary Finances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64472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9E44-BF3F-7C28-E2C8-B5D7CDE4D38F}"/>
              </a:ext>
            </a:extLst>
          </p:cNvPr>
          <p:cNvSpPr>
            <a:spLocks noGrp="1"/>
          </p:cNvSpPr>
          <p:nvPr>
            <p:ph type="title"/>
          </p:nvPr>
        </p:nvSpPr>
        <p:spPr/>
        <p:txBody>
          <a:bodyPr/>
          <a:lstStyle/>
          <a:p>
            <a:r>
              <a:rPr lang="en-US" dirty="0"/>
              <a:t>The Vision</a:t>
            </a:r>
          </a:p>
        </p:txBody>
      </p:sp>
      <p:sp>
        <p:nvSpPr>
          <p:cNvPr id="3" name="Content Placeholder 2">
            <a:extLst>
              <a:ext uri="{FF2B5EF4-FFF2-40B4-BE49-F238E27FC236}">
                <a16:creationId xmlns:a16="http://schemas.microsoft.com/office/drawing/2014/main" id="{09E12369-0B9E-1949-28B6-72F224042895}"/>
              </a:ext>
            </a:extLst>
          </p:cNvPr>
          <p:cNvSpPr>
            <a:spLocks noGrp="1"/>
          </p:cNvSpPr>
          <p:nvPr>
            <p:ph idx="1"/>
          </p:nvPr>
        </p:nvSpPr>
        <p:spPr>
          <a:xfrm>
            <a:off x="838200" y="1752600"/>
            <a:ext cx="7772400" cy="4114800"/>
          </a:xfrm>
        </p:spPr>
        <p:txBody>
          <a:bodyPr/>
          <a:lstStyle/>
          <a:p>
            <a:pPr marL="0" indent="0" algn="ctr">
              <a:buNone/>
            </a:pPr>
            <a:endParaRPr lang="en-US" dirty="0"/>
          </a:p>
          <a:p>
            <a:pPr marL="0" indent="0" algn="ctr">
              <a:buNone/>
            </a:pPr>
            <a:r>
              <a:rPr lang="en-US" dirty="0"/>
              <a:t>“The U.S. Coast Guard Auxiliary – the best trained, most valued maritime volunteer organization in the world – highly effective during normal operations and ready for emergencies.” </a:t>
            </a:r>
          </a:p>
          <a:p>
            <a:pPr marL="0" indent="0" algn="ctr">
              <a:buNone/>
            </a:pPr>
            <a:endParaRPr lang="en-US" dirty="0"/>
          </a:p>
          <a:p>
            <a:pPr marL="0" indent="0" algn="ctr">
              <a:buNone/>
            </a:pPr>
            <a:r>
              <a:rPr lang="en-US" dirty="0">
                <a:solidFill>
                  <a:schemeClr val="accent2"/>
                </a:solidFill>
              </a:rPr>
              <a:t>We Do What We Do.. To Save Lives</a:t>
            </a:r>
          </a:p>
        </p:txBody>
      </p:sp>
    </p:spTree>
    <p:extLst>
      <p:ext uri="{BB962C8B-B14F-4D97-AF65-F5344CB8AC3E}">
        <p14:creationId xmlns:p14="http://schemas.microsoft.com/office/powerpoint/2010/main" val="2779151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Finances SOP</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3338" y="1481748"/>
            <a:ext cx="7772400" cy="2554545"/>
          </a:xfrm>
          <a:prstGeom prst="rect">
            <a:avLst/>
          </a:prstGeom>
          <a:noFill/>
        </p:spPr>
        <p:txBody>
          <a:bodyPr wrap="square">
            <a:spAutoFit/>
          </a:bodyPr>
          <a:lstStyle/>
          <a:p>
            <a:r>
              <a:rPr lang="en-US" sz="4000" b="1" dirty="0">
                <a:solidFill>
                  <a:srgbClr val="211E1E"/>
                </a:solidFill>
                <a:latin typeface="Calibri" panose="020F0502020204030204" pitchFamily="34" charset="0"/>
                <a:cs typeface="Calibri" panose="020F0502020204030204" pitchFamily="34" charset="0"/>
              </a:rPr>
              <a:t>Document Review:</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a:p>
            <a:pPr algn="ctr"/>
            <a:r>
              <a:rPr lang="en-US" sz="3200" b="1" i="1" dirty="0">
                <a:solidFill>
                  <a:schemeClr val="accent2"/>
                </a:solidFill>
                <a:latin typeface="Calibri" panose="020F0502020204030204" pitchFamily="34" charset="0"/>
                <a:cs typeface="Calibri" panose="020F0502020204030204" pitchFamily="34" charset="0"/>
              </a:rPr>
              <a:t>Auxiliary Financial and Materials Control SOP </a:t>
            </a:r>
          </a:p>
          <a:p>
            <a:pPr algn="ctr"/>
            <a:r>
              <a:rPr lang="en-US" sz="2800" b="1" i="1" dirty="0">
                <a:solidFill>
                  <a:srgbClr val="211E1E"/>
                </a:solidFill>
                <a:latin typeface="Calibri" panose="020F0502020204030204" pitchFamily="34" charset="0"/>
                <a:cs typeface="Calibri" panose="020F0502020204030204" pitchFamily="34" charset="0"/>
              </a:rPr>
              <a:t>(April 2024</a:t>
            </a:r>
            <a:r>
              <a:rPr lang="en-US" sz="2800" dirty="0">
                <a:solidFill>
                  <a:srgbClr val="211E1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3537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Finances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066800"/>
            <a:ext cx="7772400" cy="5693866"/>
          </a:xfrm>
          <a:prstGeom prst="rect">
            <a:avLst/>
          </a:prstGeom>
          <a:noFill/>
        </p:spPr>
        <p:txBody>
          <a:bodyPr wrap="square">
            <a:spAutoFit/>
          </a:bodyPr>
          <a:lstStyle/>
          <a:p>
            <a:r>
              <a:rPr lang="en-US" sz="2800" b="1" dirty="0">
                <a:solidFill>
                  <a:srgbClr val="211E1E"/>
                </a:solidFill>
                <a:latin typeface="Calibri" panose="020F0502020204030204" pitchFamily="34" charset="0"/>
                <a:cs typeface="Calibri" panose="020F0502020204030204" pitchFamily="34" charset="0"/>
              </a:rPr>
              <a:t>FINANCE REPORT 7025 – Due January 25</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The Financial Report of an Auxiliary Unit ANSC 7025 (CGAUX-23) must be sent to the DCDR by  25 Jan.</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This report is the responsibility of the outgoing FC. </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Must be signed by the outgoing and incoming FSO-FN.</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The Unit Inventory must be signed by the outgoing and incoming FSO-MA.</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Both must be signed by the outgoing and incoming FCs confirming report is complete and accurate</a:t>
            </a:r>
          </a:p>
        </p:txBody>
      </p:sp>
    </p:spTree>
    <p:extLst>
      <p:ext uri="{BB962C8B-B14F-4D97-AF65-F5344CB8AC3E}">
        <p14:creationId xmlns:p14="http://schemas.microsoft.com/office/powerpoint/2010/main" val="300404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Finance Report - 7025</a:t>
            </a:r>
          </a:p>
        </p:txBody>
      </p:sp>
      <p:pic>
        <p:nvPicPr>
          <p:cNvPr id="3" name="Picture 7" descr="BS &amp; S CLass0099">
            <a:extLst>
              <a:ext uri="{FF2B5EF4-FFF2-40B4-BE49-F238E27FC236}">
                <a16:creationId xmlns:a16="http://schemas.microsoft.com/office/drawing/2014/main" id="{F5D4F376-29AF-28E3-D4DA-D448B81C82EF}"/>
              </a:ext>
            </a:extLst>
          </p:cNvPr>
          <p:cNvPicPr/>
          <p:nvPr/>
        </p:nvPicPr>
        <p:blipFill>
          <a:blip r:embed="rId2"/>
          <a:stretch/>
        </p:blipFill>
        <p:spPr>
          <a:xfrm>
            <a:off x="205154" y="996462"/>
            <a:ext cx="4724520" cy="5867400"/>
          </a:xfrm>
          <a:prstGeom prst="rect">
            <a:avLst/>
          </a:prstGeom>
          <a:ln w="0">
            <a:noFill/>
          </a:ln>
        </p:spPr>
      </p:pic>
      <p:pic>
        <p:nvPicPr>
          <p:cNvPr id="4" name="Picture 4" descr="BS &amp; S CLass0101">
            <a:extLst>
              <a:ext uri="{FF2B5EF4-FFF2-40B4-BE49-F238E27FC236}">
                <a16:creationId xmlns:a16="http://schemas.microsoft.com/office/drawing/2014/main" id="{6B52EB01-1312-0156-55A6-2AA395909ACA}"/>
              </a:ext>
            </a:extLst>
          </p:cNvPr>
          <p:cNvPicPr/>
          <p:nvPr/>
        </p:nvPicPr>
        <p:blipFill>
          <a:blip r:embed="rId3"/>
          <a:stretch/>
        </p:blipFill>
        <p:spPr>
          <a:xfrm>
            <a:off x="4800720" y="1002324"/>
            <a:ext cx="4190880" cy="5103880"/>
          </a:xfrm>
          <a:prstGeom prst="rect">
            <a:avLst/>
          </a:prstGeom>
          <a:ln w="0">
            <a:noFill/>
          </a:ln>
        </p:spPr>
      </p:pic>
    </p:spTree>
    <p:extLst>
      <p:ext uri="{BB962C8B-B14F-4D97-AF65-F5344CB8AC3E}">
        <p14:creationId xmlns:p14="http://schemas.microsoft.com/office/powerpoint/2010/main" val="4467543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SOP Highlights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066800"/>
            <a:ext cx="7772400" cy="5262979"/>
          </a:xfrm>
          <a:prstGeom prst="rect">
            <a:avLst/>
          </a:prstGeom>
          <a:noFill/>
        </p:spPr>
        <p:txBody>
          <a:bodyPr wrap="square">
            <a:spAutoFit/>
          </a:bodyPr>
          <a:lstStyle/>
          <a:p>
            <a:pPr marL="457200" indent="-457200">
              <a:buFont typeface="Arial" panose="020B0604020202020204" pitchFamily="34" charset="0"/>
              <a:buChar char="•"/>
            </a:pPr>
            <a:r>
              <a:rPr lang="en-US" sz="2800" b="1" dirty="0">
                <a:solidFill>
                  <a:srgbClr val="211E1E"/>
                </a:solidFill>
                <a:latin typeface="Calibri" panose="020F0502020204030204" pitchFamily="34" charset="0"/>
                <a:cs typeface="Calibri" panose="020F0502020204030204" pitchFamily="34" charset="0"/>
              </a:rPr>
              <a:t>The Coast Guard Auxiliary is recognized by the Internal Revenue Service (IRS) as a </a:t>
            </a:r>
            <a:r>
              <a:rPr lang="en-US" sz="2800" b="1" dirty="0">
                <a:solidFill>
                  <a:schemeClr val="accent2"/>
                </a:solidFill>
                <a:latin typeface="Calibri" panose="020F0502020204030204" pitchFamily="34" charset="0"/>
                <a:cs typeface="Calibri" panose="020F0502020204030204" pitchFamily="34" charset="0"/>
              </a:rPr>
              <a:t>government entity</a:t>
            </a:r>
            <a:r>
              <a:rPr lang="en-US" sz="2800" b="1" dirty="0">
                <a:solidFill>
                  <a:srgbClr val="211E1E"/>
                </a:solidFill>
                <a:latin typeface="Calibri" panose="020F0502020204030204" pitchFamily="34" charset="0"/>
                <a:cs typeface="Calibri" panose="020F0502020204030204" pitchFamily="34" charset="0"/>
              </a:rPr>
              <a:t>. It has never been a not-for-profit entity or any other type of charitable organization. </a:t>
            </a:r>
          </a:p>
          <a:p>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Budget shall coincide with the conventional calendar year, January 1 thru December 31 </a:t>
            </a:r>
          </a:p>
          <a:p>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Establish the unit’s annual budget in advance of the new fiscal year. however it must be approved within the first three months of the fiscal year </a:t>
            </a:r>
          </a:p>
          <a:p>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803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SOP Highlights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066800"/>
            <a:ext cx="7772400" cy="5632311"/>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Flotilla monthly bank statements shall be reviewed by the Flotilla Commander (FC) and the FSO-FN to verify that all transactions are in order. </a:t>
            </a:r>
          </a:p>
          <a:p>
            <a:endParaRPr lang="en-US" sz="16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FC and FSO- FN shall be designated as joint signatories for all of the unit’s bank accounts </a:t>
            </a:r>
          </a:p>
          <a:p>
            <a:endParaRPr lang="en-US" sz="16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Special attention shall be made to ensure funds collected from PE course fees are tracked separately </a:t>
            </a:r>
          </a:p>
          <a:p>
            <a:endParaRPr lang="en-US" sz="16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PE revenue may not be used for social or fellowship activities. </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9049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SOP Highlights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3970318"/>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FSO-FN shall prepare a financial report at each monthly unit meeting</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Conduct an annual audit and complete Form 7025</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Appoint Audit Committee (3); review specific composition requirements  listed in Financial SOPs</a:t>
            </a:r>
          </a:p>
        </p:txBody>
      </p:sp>
    </p:spTree>
    <p:extLst>
      <p:ext uri="{BB962C8B-B14F-4D97-AF65-F5344CB8AC3E}">
        <p14:creationId xmlns:p14="http://schemas.microsoft.com/office/powerpoint/2010/main" val="2471583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623888" y="2638426"/>
            <a:ext cx="7886700" cy="2166937"/>
          </a:xfrm>
        </p:spPr>
        <p:txBody>
          <a:bodyPr/>
          <a:lstStyle/>
          <a:p>
            <a:r>
              <a:rPr lang="en-US" dirty="0"/>
              <a:t>Flotilla Meetings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3348484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p>
        </p:txBody>
      </p:sp>
      <p:pic>
        <p:nvPicPr>
          <p:cNvPr id="3" name="Picture 2">
            <a:extLst>
              <a:ext uri="{FF2B5EF4-FFF2-40B4-BE49-F238E27FC236}">
                <a16:creationId xmlns:a16="http://schemas.microsoft.com/office/drawing/2014/main" id="{6F6B4555-CFA2-5624-3CEB-33ABC3D7F5C5}"/>
              </a:ext>
            </a:extLst>
          </p:cNvPr>
          <p:cNvPicPr>
            <a:picLocks noChangeAspect="1"/>
          </p:cNvPicPr>
          <p:nvPr/>
        </p:nvPicPr>
        <p:blipFill>
          <a:blip r:embed="rId2"/>
          <a:stretch>
            <a:fillRect/>
          </a:stretch>
        </p:blipFill>
        <p:spPr>
          <a:xfrm>
            <a:off x="1752600" y="1676400"/>
            <a:ext cx="6731001" cy="3786188"/>
          </a:xfrm>
          <a:prstGeom prst="rect">
            <a:avLst/>
          </a:prstGeom>
        </p:spPr>
      </p:pic>
    </p:spTree>
    <p:extLst>
      <p:ext uri="{BB962C8B-B14F-4D97-AF65-F5344CB8AC3E}">
        <p14:creationId xmlns:p14="http://schemas.microsoft.com/office/powerpoint/2010/main" val="816107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600200"/>
            <a:ext cx="7772400" cy="2308324"/>
          </a:xfrm>
          <a:prstGeom prst="rect">
            <a:avLst/>
          </a:prstGeom>
          <a:noFill/>
        </p:spPr>
        <p:txBody>
          <a:bodyPr wrap="square">
            <a:spAutoFit/>
          </a:bodyPr>
          <a:lstStyle/>
          <a:p>
            <a:r>
              <a:rPr lang="en-US" sz="2800" dirty="0">
                <a:solidFill>
                  <a:srgbClr val="211E1E"/>
                </a:solidFill>
                <a:latin typeface="Calibri" panose="020F0502020204030204" pitchFamily="34" charset="0"/>
                <a:cs typeface="Calibri" panose="020F0502020204030204" pitchFamily="34" charset="0"/>
              </a:rPr>
              <a:t>Document Review:</a:t>
            </a:r>
          </a:p>
          <a:p>
            <a:endParaRPr lang="en-US" sz="2800" dirty="0">
              <a:solidFill>
                <a:srgbClr val="211E1E"/>
              </a:solidFill>
              <a:latin typeface="Calibri" panose="020F0502020204030204" pitchFamily="34" charset="0"/>
              <a:cs typeface="Calibri" panose="020F0502020204030204" pitchFamily="34" charset="0"/>
            </a:endParaRPr>
          </a:p>
          <a:p>
            <a:pPr algn="ctr"/>
            <a:r>
              <a:rPr lang="en-US" sz="3200" b="1" dirty="0">
                <a:solidFill>
                  <a:schemeClr val="accent6"/>
                </a:solidFill>
                <a:latin typeface="Calibri" panose="020F0502020204030204" pitchFamily="34" charset="0"/>
                <a:cs typeface="Calibri" panose="020F0502020204030204" pitchFamily="34" charset="0"/>
              </a:rPr>
              <a:t>Flotilla Procedures Guide</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753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40120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FC must obtain an </a:t>
            </a:r>
            <a:r>
              <a:rPr lang="en-US" sz="2800" b="1" dirty="0">
                <a:solidFill>
                  <a:schemeClr val="accent6"/>
                </a:solidFill>
                <a:latin typeface="Calibri" panose="020F0502020204030204" pitchFamily="34" charset="0"/>
                <a:cs typeface="Calibri" panose="020F0502020204030204" pitchFamily="34" charset="0"/>
              </a:rPr>
              <a:t>Assignment to Duty </a:t>
            </a:r>
            <a:r>
              <a:rPr lang="en-US" sz="2800" dirty="0">
                <a:solidFill>
                  <a:srgbClr val="211E1E"/>
                </a:solidFill>
                <a:latin typeface="Calibri" panose="020F0502020204030204" pitchFamily="34" charset="0"/>
                <a:cs typeface="Calibri" panose="020F0502020204030204" pitchFamily="34" charset="0"/>
              </a:rPr>
              <a:t>(ATD) as approved from DIRAUX. Use D11s website for online form, 14 days prior to unit event.</a:t>
            </a:r>
          </a:p>
          <a:p>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There are consequences for non-completion of </a:t>
            </a:r>
            <a:r>
              <a:rPr lang="en-US" sz="2800" b="1" dirty="0">
                <a:solidFill>
                  <a:srgbClr val="211E1E"/>
                </a:solidFill>
                <a:latin typeface="Calibri" panose="020F0502020204030204" pitchFamily="34" charset="0"/>
                <a:cs typeface="Calibri" panose="020F0502020204030204" pitchFamily="34" charset="0"/>
              </a:rPr>
              <a:t>CORE Training</a:t>
            </a:r>
            <a:r>
              <a:rPr lang="en-US" sz="2800" dirty="0">
                <a:solidFill>
                  <a:srgbClr val="211E1E"/>
                </a:solidFill>
                <a:latin typeface="Calibri" panose="020F0502020204030204" pitchFamily="34" charset="0"/>
                <a:cs typeface="Calibri" panose="020F0502020204030204" pitchFamily="34" charset="0"/>
              </a:rPr>
              <a:t>. REYR = Unable to attend </a:t>
            </a:r>
            <a:r>
              <a:rPr lang="en-US" sz="2800" b="1" dirty="0">
                <a:solidFill>
                  <a:srgbClr val="211E1E"/>
                </a:solidFill>
                <a:latin typeface="Calibri" panose="020F0502020204030204" pitchFamily="34" charset="0"/>
                <a:cs typeface="Calibri" panose="020F0502020204030204" pitchFamily="34" charset="0"/>
              </a:rPr>
              <a:t>in-person </a:t>
            </a:r>
            <a:r>
              <a:rPr lang="en-US" sz="2800" dirty="0">
                <a:solidFill>
                  <a:srgbClr val="211E1E"/>
                </a:solidFill>
                <a:latin typeface="Calibri" panose="020F0502020204030204" pitchFamily="34" charset="0"/>
                <a:cs typeface="Calibri" panose="020F0502020204030204" pitchFamily="34" charset="0"/>
              </a:rPr>
              <a:t>meetings or activities </a:t>
            </a:r>
            <a:r>
              <a:rPr lang="en-US" sz="2800" b="1" dirty="0">
                <a:solidFill>
                  <a:srgbClr val="211E1E"/>
                </a:solidFill>
                <a:latin typeface="Calibri" panose="020F0502020204030204" pitchFamily="34" charset="0"/>
                <a:cs typeface="Calibri" panose="020F0502020204030204" pitchFamily="34" charset="0"/>
              </a:rPr>
              <a:t>…No ATD</a:t>
            </a:r>
            <a:r>
              <a:rPr lang="en-US" sz="2800" dirty="0">
                <a:solidFill>
                  <a:srgbClr val="211E1E"/>
                </a:solidFill>
                <a:latin typeface="Calibri" panose="020F0502020204030204" pitchFamily="34" charset="0"/>
                <a:cs typeface="Calibri" panose="020F0502020204030204" pitchFamily="34" charset="0"/>
              </a:rPr>
              <a:t>! (All members must complete every 5 years).</a:t>
            </a:r>
          </a:p>
          <a:p>
            <a:endParaRPr lang="en-US" sz="2800" dirty="0">
              <a:solidFill>
                <a:srgbClr val="211E1E"/>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374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9E44-BF3F-7C28-E2C8-B5D7CDE4D38F}"/>
              </a:ext>
            </a:extLst>
          </p:cNvPr>
          <p:cNvSpPr>
            <a:spLocks noGrp="1"/>
          </p:cNvSpPr>
          <p:nvPr>
            <p:ph type="title"/>
          </p:nvPr>
        </p:nvSpPr>
        <p:spPr>
          <a:xfrm>
            <a:off x="685800" y="419100"/>
            <a:ext cx="7772400" cy="1143000"/>
          </a:xfrm>
        </p:spPr>
        <p:txBody>
          <a:bodyPr/>
          <a:lstStyle/>
          <a:p>
            <a:r>
              <a:rPr lang="en-US" dirty="0"/>
              <a:t>Core Values</a:t>
            </a:r>
          </a:p>
        </p:txBody>
      </p:sp>
      <p:sp>
        <p:nvSpPr>
          <p:cNvPr id="3" name="Content Placeholder 2">
            <a:extLst>
              <a:ext uri="{FF2B5EF4-FFF2-40B4-BE49-F238E27FC236}">
                <a16:creationId xmlns:a16="http://schemas.microsoft.com/office/drawing/2014/main" id="{09E12369-0B9E-1949-28B6-72F224042895}"/>
              </a:ext>
            </a:extLst>
          </p:cNvPr>
          <p:cNvSpPr>
            <a:spLocks noGrp="1"/>
          </p:cNvSpPr>
          <p:nvPr>
            <p:ph idx="1"/>
          </p:nvPr>
        </p:nvSpPr>
        <p:spPr>
          <a:xfrm>
            <a:off x="838200" y="1562100"/>
            <a:ext cx="8077200" cy="4114800"/>
          </a:xfrm>
        </p:spPr>
        <p:txBody>
          <a:bodyPr/>
          <a:lstStyle/>
          <a:p>
            <a:r>
              <a:rPr lang="en-US" sz="2400" dirty="0">
                <a:effectLst/>
                <a:latin typeface="Calibri" panose="020F0502020204030204" pitchFamily="34" charset="0"/>
                <a:cs typeface="Calibri" panose="020F0502020204030204" pitchFamily="34" charset="0"/>
              </a:rPr>
              <a:t>Honor</a:t>
            </a:r>
            <a:r>
              <a:rPr lang="en-US" sz="2400" b="0" dirty="0">
                <a:effectLst/>
                <a:latin typeface="Calibri" panose="020F0502020204030204" pitchFamily="34" charset="0"/>
                <a:cs typeface="Calibri" panose="020F0502020204030204" pitchFamily="34" charset="0"/>
              </a:rPr>
              <a:t> – Integrity is our standard. We demonstrate uncompromising ethical conduct and moral behavior in all of our personal and organizational actions. We are loyal and accountable to the public trust. </a:t>
            </a:r>
            <a:endParaRPr lang="en-US" sz="2400" b="0" dirty="0">
              <a:latin typeface="Calibri" panose="020F0502020204030204" pitchFamily="34" charset="0"/>
              <a:cs typeface="Calibri" panose="020F0502020204030204" pitchFamily="34" charset="0"/>
            </a:endParaRPr>
          </a:p>
          <a:p>
            <a:r>
              <a:rPr lang="en-US" sz="2400" dirty="0">
                <a:effectLst/>
                <a:latin typeface="Calibri" panose="020F0502020204030204" pitchFamily="34" charset="0"/>
                <a:cs typeface="Calibri" panose="020F0502020204030204" pitchFamily="34" charset="0"/>
              </a:rPr>
              <a:t>Respect</a:t>
            </a:r>
            <a:r>
              <a:rPr lang="en-US" sz="2400" b="0" dirty="0">
                <a:effectLst/>
                <a:latin typeface="Calibri" panose="020F0502020204030204" pitchFamily="34" charset="0"/>
                <a:cs typeface="Calibri" panose="020F0502020204030204" pitchFamily="34" charset="0"/>
              </a:rPr>
              <a:t> – We value our diverse membership. We treat each other and those we serve with fairness, dignity, respect, and compassion. We encourage individual opportunity and growth. We encourage creativity through empowerment. We work as a team. </a:t>
            </a:r>
            <a:endParaRPr lang="en-US" sz="2400" b="0" dirty="0">
              <a:latin typeface="Calibri" panose="020F0502020204030204" pitchFamily="34" charset="0"/>
              <a:cs typeface="Calibri" panose="020F0502020204030204" pitchFamily="34" charset="0"/>
            </a:endParaRPr>
          </a:p>
          <a:p>
            <a:r>
              <a:rPr lang="en-US" sz="2400" dirty="0">
                <a:effectLst/>
                <a:latin typeface="Calibri" panose="020F0502020204030204" pitchFamily="34" charset="0"/>
                <a:cs typeface="Calibri" panose="020F0502020204030204" pitchFamily="34" charset="0"/>
              </a:rPr>
              <a:t>Devotion to Duty </a:t>
            </a:r>
            <a:r>
              <a:rPr lang="en-US" sz="2400" b="0" dirty="0">
                <a:effectLst/>
                <a:latin typeface="Calibri" panose="020F0502020204030204" pitchFamily="34" charset="0"/>
                <a:cs typeface="Calibri" panose="020F0502020204030204" pitchFamily="34" charset="0"/>
              </a:rPr>
              <a:t>– We are volunteers who seek responsibility, accept accountability, and are committed to the successful achievement of our organizational goals. We exist to serve. We serve with pride. </a:t>
            </a:r>
            <a:endParaRPr lang="en-US" sz="24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295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3970318"/>
          </a:xfrm>
          <a:prstGeom prst="rect">
            <a:avLst/>
          </a:prstGeom>
          <a:noFill/>
        </p:spPr>
        <p:txBody>
          <a:bodyPr wrap="square">
            <a:spAutoFit/>
          </a:bodyPr>
          <a:lstStyle/>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FC must Attend and preside over flotilla meetings, and notify the VFC as early as possible when unable to attend.</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Use Roberts Rules of Order for motions, voting</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Follow the Agenda!</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Usual meetings last 90 minutes</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Monthly Meeting need an </a:t>
            </a:r>
            <a:r>
              <a:rPr lang="en-US" sz="2800" b="1" dirty="0">
                <a:solidFill>
                  <a:schemeClr val="accent6"/>
                </a:solidFill>
                <a:latin typeface="Calibri" panose="020F0502020204030204" pitchFamily="34" charset="0"/>
                <a:cs typeface="Calibri" panose="020F0502020204030204" pitchFamily="34" charset="0"/>
              </a:rPr>
              <a:t>Agenda</a:t>
            </a:r>
            <a:r>
              <a:rPr lang="en-US" sz="2800" dirty="0">
                <a:solidFill>
                  <a:srgbClr val="211E1E"/>
                </a:solidFill>
                <a:latin typeface="Calibri" panose="020F0502020204030204" pitchFamily="34" charset="0"/>
                <a:cs typeface="Calibri" panose="020F0502020204030204" pitchFamily="34" charset="0"/>
              </a:rPr>
              <a:t> sent to member </a:t>
            </a:r>
            <a:r>
              <a:rPr lang="en-US" sz="2800" u="sng" dirty="0">
                <a:solidFill>
                  <a:srgbClr val="211E1E"/>
                </a:solidFill>
                <a:latin typeface="Calibri" panose="020F0502020204030204" pitchFamily="34" charset="0"/>
                <a:cs typeface="Calibri" panose="020F0502020204030204" pitchFamily="34" charset="0"/>
              </a:rPr>
              <a:t>at lease one week prior</a:t>
            </a:r>
            <a:r>
              <a:rPr lang="en-US" sz="2800" dirty="0">
                <a:solidFill>
                  <a:srgbClr val="211E1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90560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br>
              <a:rPr lang="en-US" dirty="0"/>
            </a:br>
            <a:r>
              <a:rPr lang="en-US" dirty="0"/>
              <a:t>Content</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832092"/>
          </a:xfrm>
          <a:prstGeom prst="rect">
            <a:avLst/>
          </a:prstGeom>
          <a:noFill/>
        </p:spPr>
        <p:txBody>
          <a:bodyPr wrap="square">
            <a:spAutoFit/>
          </a:bodyPr>
          <a:lstStyle/>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Value, respect, and celebrate every member’s accomplishments and contributions</a:t>
            </a:r>
            <a:r>
              <a:rPr lang="en-US" sz="2800" dirty="0">
                <a:latin typeface="Calibri" panose="020F0502020204030204" pitchFamily="34" charset="0"/>
                <a:cs typeface="Calibri" panose="020F0502020204030204" pitchFamily="34" charset="0"/>
              </a:rPr>
              <a:t>. Each flotilla meeting should include several instances of informal recognition to individual members. </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Remember to have fun. </a:t>
            </a:r>
            <a:r>
              <a:rPr lang="en-US" sz="2800" b="1" dirty="0">
                <a:solidFill>
                  <a:srgbClr val="211E1E"/>
                </a:solidFill>
                <a:latin typeface="Calibri" panose="020F0502020204030204" pitchFamily="34" charset="0"/>
                <a:cs typeface="Calibri" panose="020F0502020204030204" pitchFamily="34" charset="0"/>
              </a:rPr>
              <a:t>Include fellowship </a:t>
            </a:r>
            <a:r>
              <a:rPr lang="en-US" sz="2800" dirty="0">
                <a:solidFill>
                  <a:srgbClr val="211E1E"/>
                </a:solidFill>
                <a:latin typeface="Calibri" panose="020F0502020204030204" pitchFamily="34" charset="0"/>
                <a:cs typeface="Calibri" panose="020F0502020204030204" pitchFamily="34" charset="0"/>
              </a:rPr>
              <a:t>opportunities in every activity</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Most flotilla meetings </a:t>
            </a:r>
            <a:r>
              <a:rPr lang="en-US" sz="2800" b="1" dirty="0">
                <a:solidFill>
                  <a:srgbClr val="211E1E"/>
                </a:solidFill>
                <a:latin typeface="Calibri" panose="020F0502020204030204" pitchFamily="34" charset="0"/>
                <a:cs typeface="Calibri" panose="020F0502020204030204" pitchFamily="34" charset="0"/>
              </a:rPr>
              <a:t>include oral reports </a:t>
            </a:r>
            <a:r>
              <a:rPr lang="en-US" sz="2800" dirty="0">
                <a:solidFill>
                  <a:srgbClr val="211E1E"/>
                </a:solidFill>
                <a:latin typeface="Calibri" panose="020F0502020204030204" pitchFamily="34" charset="0"/>
                <a:cs typeface="Calibri" panose="020F0502020204030204" pitchFamily="34" charset="0"/>
              </a:rPr>
              <a:t>from the staff. </a:t>
            </a:r>
            <a:r>
              <a:rPr lang="en-US" sz="2800" dirty="0">
                <a:latin typeface="Calibri" panose="020F0502020204030204" pitchFamily="34" charset="0"/>
                <a:cs typeface="Calibri" panose="020F0502020204030204" pitchFamily="34" charset="0"/>
              </a:rPr>
              <a:t>Keep reports informative and useful. </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Present and </a:t>
            </a:r>
            <a:r>
              <a:rPr lang="en-US" sz="2800" b="1" dirty="0">
                <a:solidFill>
                  <a:srgbClr val="211E1E"/>
                </a:solidFill>
                <a:latin typeface="Calibri" panose="020F0502020204030204" pitchFamily="34" charset="0"/>
                <a:cs typeface="Calibri" panose="020F0502020204030204" pitchFamily="34" charset="0"/>
              </a:rPr>
              <a:t>approve minutes </a:t>
            </a:r>
            <a:r>
              <a:rPr lang="en-US" sz="2800" dirty="0">
                <a:solidFill>
                  <a:srgbClr val="211E1E"/>
                </a:solidFill>
                <a:latin typeface="Calibri" panose="020F0502020204030204" pitchFamily="34" charset="0"/>
                <a:cs typeface="Calibri" panose="020F0502020204030204" pitchFamily="34" charset="0"/>
              </a:rPr>
              <a:t>of prior meeting</a:t>
            </a:r>
          </a:p>
          <a:p>
            <a:pPr marL="457200" indent="-457200">
              <a:buFont typeface="Arial" panose="020B0604020202020204" pitchFamily="34" charset="0"/>
              <a:buChar char="•"/>
            </a:pPr>
            <a:r>
              <a:rPr lang="en-US" sz="2800" dirty="0">
                <a:solidFill>
                  <a:srgbClr val="211E1E"/>
                </a:solidFill>
                <a:latin typeface="Calibri" panose="020F0502020204030204" pitchFamily="34" charset="0"/>
                <a:cs typeface="Calibri" panose="020F0502020204030204" pitchFamily="34" charset="0"/>
              </a:rPr>
              <a:t>Present approve monthly </a:t>
            </a:r>
            <a:r>
              <a:rPr lang="en-US" sz="2800" b="1" dirty="0">
                <a:solidFill>
                  <a:srgbClr val="211E1E"/>
                </a:solidFill>
                <a:latin typeface="Calibri" panose="020F0502020204030204" pitchFamily="34" charset="0"/>
                <a:cs typeface="Calibri" panose="020F0502020204030204" pitchFamily="34" charset="0"/>
              </a:rPr>
              <a:t>finance report</a:t>
            </a:r>
          </a:p>
          <a:p>
            <a:pPr marL="457200" indent="-457200">
              <a:buFont typeface="Arial" panose="020B0604020202020204" pitchFamily="34" charset="0"/>
              <a:buChar char="•"/>
            </a:pPr>
            <a:endParaRPr lang="en-US" sz="2800" dirty="0">
              <a:solidFill>
                <a:srgbClr val="211E1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3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br>
              <a:rPr lang="en-US" dirty="0"/>
            </a:br>
            <a:r>
              <a:rPr lang="en-US" dirty="0"/>
              <a:t>Content</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955203"/>
          </a:xfrm>
          <a:prstGeom prst="rect">
            <a:avLst/>
          </a:prstGeom>
          <a:noFill/>
        </p:spPr>
        <p:txBody>
          <a:bodyPr wrap="square">
            <a:spAutoFit/>
          </a:bodyPr>
          <a:lstStyle/>
          <a:p>
            <a:pPr algn="ctr"/>
            <a:r>
              <a:rPr lang="en-US" sz="3200" b="1" dirty="0">
                <a:solidFill>
                  <a:srgbClr val="211E1E"/>
                </a:solidFill>
                <a:latin typeface="Calibri" panose="020F0502020204030204" pitchFamily="34" charset="0"/>
                <a:cs typeface="Calibri" panose="020F0502020204030204" pitchFamily="34" charset="0"/>
              </a:rPr>
              <a:t>Include Member Training at every meeting. -- 30 minutes -</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30 minutes of training is the minimum to define a meeting as a “training” meeting. </a:t>
            </a:r>
          </a:p>
          <a:p>
            <a:pPr marL="457200" indent="-457200">
              <a:buFont typeface="Arial" panose="020B0604020202020204" pitchFamily="34" charset="0"/>
              <a:buChar char="•"/>
            </a:pPr>
            <a:r>
              <a:rPr lang="en-US" sz="3200" dirty="0">
                <a:solidFill>
                  <a:schemeClr val="accent6"/>
                </a:solidFill>
                <a:latin typeface="Calibri" panose="020F0502020204030204" pitchFamily="34" charset="0"/>
                <a:cs typeface="Calibri" panose="020F0502020204030204" pitchFamily="34" charset="0"/>
              </a:rPr>
              <a:t>Training meetings </a:t>
            </a:r>
            <a:r>
              <a:rPr lang="en-US" sz="3200" dirty="0">
                <a:latin typeface="Calibri" panose="020F0502020204030204" pitchFamily="34" charset="0"/>
                <a:cs typeface="Calibri" panose="020F0502020204030204" pitchFamily="34" charset="0"/>
              </a:rPr>
              <a:t>are covered by USCG insurance during the meeting. </a:t>
            </a:r>
          </a:p>
          <a:p>
            <a:pPr marL="457200" indent="-457200">
              <a:buFont typeface="Arial" panose="020B0604020202020204" pitchFamily="34" charset="0"/>
              <a:buChar char="•"/>
            </a:pPr>
            <a:r>
              <a:rPr lang="en-US" sz="3200" i="1" dirty="0">
                <a:latin typeface="Calibri" panose="020F0502020204030204" pitchFamily="34" charset="0"/>
                <a:cs typeface="Calibri" panose="020F0502020204030204" pitchFamily="34" charset="0"/>
              </a:rPr>
              <a:t>Why Training? </a:t>
            </a:r>
            <a:r>
              <a:rPr lang="en-US" sz="3200" dirty="0">
                <a:latin typeface="Calibri" panose="020F0502020204030204" pitchFamily="34" charset="0"/>
                <a:cs typeface="Calibri" panose="020F0502020204030204" pitchFamily="34" charset="0"/>
              </a:rPr>
              <a:t>Insurance coverage, interest to members, better trained and informed membership. </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169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Flotilla Meetings</a:t>
            </a:r>
            <a:br>
              <a:rPr lang="en-US" dirty="0"/>
            </a:br>
            <a:r>
              <a:rPr lang="en-US" dirty="0"/>
              <a:t>Content</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6001643"/>
          </a:xfrm>
          <a:prstGeom prst="rect">
            <a:avLst/>
          </a:prstGeom>
          <a:noFill/>
        </p:spPr>
        <p:txBody>
          <a:bodyPr wrap="square">
            <a:spAutoFit/>
          </a:bodyPr>
          <a:lstStyle/>
          <a:p>
            <a:pPr algn="ctr"/>
            <a:r>
              <a:rPr lang="en-US" sz="3200" b="1" dirty="0">
                <a:solidFill>
                  <a:srgbClr val="211E1E"/>
                </a:solidFill>
                <a:latin typeface="Calibri" panose="020F0502020204030204" pitchFamily="34" charset="0"/>
                <a:cs typeface="Calibri" panose="020F0502020204030204" pitchFamily="34" charset="0"/>
              </a:rPr>
              <a:t>Include Member Training at every meeting. </a:t>
            </a:r>
          </a:p>
          <a:p>
            <a:pPr algn="ctr"/>
            <a:endParaRPr lang="en-US" sz="1200" b="1" dirty="0">
              <a:solidFill>
                <a:srgbClr val="211E1E"/>
              </a:solidFill>
              <a:latin typeface="Calibri" panose="020F0502020204030204" pitchFamily="34" charset="0"/>
              <a:cs typeface="Calibri" panose="020F0502020204030204" pitchFamily="34" charset="0"/>
            </a:endParaRPr>
          </a:p>
          <a:p>
            <a:pPr algn="ctr"/>
            <a:r>
              <a:rPr lang="en-US" sz="2800" b="1" dirty="0">
                <a:latin typeface="Calibri" panose="020F0502020204030204" pitchFamily="34" charset="0"/>
                <a:cs typeface="Calibri" panose="020F0502020204030204" pitchFamily="34" charset="0"/>
              </a:rPr>
              <a:t>Training Topics Ideas: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Invite guest speaker and special guests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Bomb Squad</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Red Cross – Disaster Preparedness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LAKE/RIVER/HARBOR Law Enforcement</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Marine Safety, Environmental awareness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NOAA – NATIONAL WEATHER SERVICE </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Instructor/ PE training</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Program Visitor (PV) Training</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Vessel Examiner  (VE) Training</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3402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762000" y="3429000"/>
            <a:ext cx="7886700" cy="2852737"/>
          </a:xfrm>
        </p:spPr>
        <p:txBody>
          <a:bodyPr/>
          <a:lstStyle/>
          <a:p>
            <a:r>
              <a:rPr lang="en-US" dirty="0"/>
              <a:t>Information Services &amp; Reporting</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4282959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INFORMATION SERVICES</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3716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SO-IS a primary information resource for you.</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If your flotilla has no FSO-IS, Division SO-IS can adopt that role.</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SO-IS can help train your members on AUXDATA II.</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For those untrainable members, SO-IS will accept hours in any form, but they must provide Code, Mission Date, Hours, and Description.</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Report hours promptly. SO-IS will not approve hours over three months old (90 days).</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Mission hours, other than 99 code hours, should be reported for the day of the mission.</a:t>
            </a:r>
          </a:p>
          <a:p>
            <a:pPr marL="457200" indent="-4572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Accumulate your 99 code hours each month, and report them using the first of the month.</a:t>
            </a:r>
          </a:p>
        </p:txBody>
      </p:sp>
    </p:spTree>
    <p:extLst>
      <p:ext uri="{BB962C8B-B14F-4D97-AF65-F5344CB8AC3E}">
        <p14:creationId xmlns:p14="http://schemas.microsoft.com/office/powerpoint/2010/main" val="1054437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Typical Reports</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990600" y="10668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2400" b="0" dirty="0">
              <a:solidFill>
                <a:schemeClr val="tx1"/>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0DC6DE46-8014-4040-9F46-C85FB7DEE58B}"/>
              </a:ext>
            </a:extLst>
          </p:cNvPr>
          <p:cNvSpPr txBox="1">
            <a:spLocks/>
          </p:cNvSpPr>
          <p:nvPr/>
        </p:nvSpPr>
        <p:spPr bwMode="auto">
          <a:xfrm>
            <a:off x="1371600" y="1524000"/>
            <a:ext cx="7391400" cy="46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b="0" u="sng" dirty="0">
                <a:solidFill>
                  <a:schemeClr val="tx1"/>
                </a:solidFill>
                <a:latin typeface="Calibri" panose="020F0502020204030204" pitchFamily="34" charset="0"/>
                <a:cs typeface="Calibri" panose="020F0502020204030204" pitchFamily="34" charset="0"/>
              </a:rPr>
              <a:t>FSO-IS should constantly remind members to log End of Month hours promptly</a:t>
            </a:r>
          </a:p>
          <a:p>
            <a:pPr marL="342900" indent="-342900" algn="l">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Member Roster </a:t>
            </a:r>
            <a:r>
              <a:rPr lang="en-US" sz="2800" b="0" dirty="0">
                <a:solidFill>
                  <a:schemeClr val="tx1"/>
                </a:solidFill>
                <a:latin typeface="Calibri" panose="020F0502020204030204" pitchFamily="34" charset="0"/>
                <a:cs typeface="Calibri" panose="020F0502020204030204" pitchFamily="34" charset="0"/>
              </a:rPr>
              <a:t>– name, member #, email, phones</a:t>
            </a:r>
          </a:p>
          <a:p>
            <a:pPr marL="342900" indent="-342900" algn="l">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AUXCT Matrix </a:t>
            </a:r>
            <a:r>
              <a:rPr lang="en-US" sz="2800" b="0" dirty="0">
                <a:solidFill>
                  <a:schemeClr val="tx1"/>
                </a:solidFill>
                <a:latin typeface="Calibri" panose="020F0502020204030204" pitchFamily="34" charset="0"/>
                <a:cs typeface="Calibri" panose="020F0502020204030204" pitchFamily="34" charset="0"/>
              </a:rPr>
              <a:t>– Green, Yellow, Red</a:t>
            </a:r>
          </a:p>
          <a:p>
            <a:pPr marL="342900" indent="-342900" algn="l">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Uniform Inspections </a:t>
            </a:r>
            <a:r>
              <a:rPr lang="en-US" sz="2800" b="0" dirty="0">
                <a:solidFill>
                  <a:schemeClr val="tx1"/>
                </a:solidFill>
                <a:latin typeface="Calibri" panose="020F0502020204030204" pitchFamily="34" charset="0"/>
                <a:cs typeface="Calibri" panose="020F0502020204030204" pitchFamily="34" charset="0"/>
              </a:rPr>
              <a:t>– date of last inspection</a:t>
            </a:r>
          </a:p>
          <a:p>
            <a:pPr marL="342900" indent="-342900" algn="l">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Division 7 Flotilla Mission Detail</a:t>
            </a:r>
          </a:p>
          <a:p>
            <a:pPr lvl="1"/>
            <a:r>
              <a:rPr lang="en-US" dirty="0">
                <a:solidFill>
                  <a:schemeClr val="tx1"/>
                </a:solidFill>
                <a:latin typeface="Calibri" panose="020F0502020204030204" pitchFamily="34" charset="0"/>
                <a:cs typeface="Calibri" panose="020F0502020204030204" pitchFamily="34" charset="0"/>
              </a:rPr>
              <a:t>By member, mission, hours, # PVs, # VEs</a:t>
            </a:r>
          </a:p>
        </p:txBody>
      </p:sp>
    </p:spTree>
    <p:extLst>
      <p:ext uri="{BB962C8B-B14F-4D97-AF65-F5344CB8AC3E}">
        <p14:creationId xmlns:p14="http://schemas.microsoft.com/office/powerpoint/2010/main" val="2993629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Member Roster</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3716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2400" b="0" dirty="0">
              <a:solidFill>
                <a:schemeClr val="tx1"/>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AE66B06A-F0DA-90E3-A4DE-8E0195C17672}"/>
              </a:ext>
            </a:extLst>
          </p:cNvPr>
          <p:cNvPicPr>
            <a:picLocks noChangeAspect="1"/>
          </p:cNvPicPr>
          <p:nvPr/>
        </p:nvPicPr>
        <p:blipFill>
          <a:blip r:embed="rId2"/>
          <a:stretch>
            <a:fillRect/>
          </a:stretch>
        </p:blipFill>
        <p:spPr bwMode="auto">
          <a:xfrm>
            <a:off x="990600" y="1447800"/>
            <a:ext cx="7974813" cy="491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675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AUXCT Matrix</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3716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2400" b="0" dirty="0">
              <a:solidFill>
                <a:schemeClr val="tx1"/>
              </a:solidFill>
              <a:latin typeface="Calibri" panose="020F0502020204030204" pitchFamily="34" charset="0"/>
              <a:cs typeface="Calibri" panose="020F0502020204030204" pitchFamily="34" charset="0"/>
            </a:endParaRPr>
          </a:p>
        </p:txBody>
      </p:sp>
      <p:pic>
        <p:nvPicPr>
          <p:cNvPr id="4" name="Content Placeholder 4">
            <a:extLst>
              <a:ext uri="{FF2B5EF4-FFF2-40B4-BE49-F238E27FC236}">
                <a16:creationId xmlns:a16="http://schemas.microsoft.com/office/drawing/2014/main" id="{F209ACB4-6D9A-680C-3A9B-191A05A6460A}"/>
              </a:ext>
            </a:extLst>
          </p:cNvPr>
          <p:cNvPicPr>
            <a:picLocks noChangeAspect="1"/>
          </p:cNvPicPr>
          <p:nvPr/>
        </p:nvPicPr>
        <p:blipFill>
          <a:blip r:embed="rId2"/>
          <a:stretch>
            <a:fillRect/>
          </a:stretch>
        </p:blipFill>
        <p:spPr bwMode="auto">
          <a:xfrm>
            <a:off x="838200" y="1143000"/>
            <a:ext cx="789413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780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Uniform Inspection</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3716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2400" b="0" dirty="0">
              <a:solidFill>
                <a:schemeClr val="tx1"/>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6BFAA4B-04A9-1CC1-4B85-3CC0CBCB0EC4}"/>
              </a:ext>
            </a:extLst>
          </p:cNvPr>
          <p:cNvPicPr>
            <a:picLocks noChangeAspect="1"/>
          </p:cNvPicPr>
          <p:nvPr/>
        </p:nvPicPr>
        <p:blipFill>
          <a:blip r:embed="rId2"/>
          <a:stretch>
            <a:fillRect/>
          </a:stretch>
        </p:blipFill>
        <p:spPr bwMode="auto">
          <a:xfrm>
            <a:off x="838200" y="1143000"/>
            <a:ext cx="787701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968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9E44-BF3F-7C28-E2C8-B5D7CDE4D38F}"/>
              </a:ext>
            </a:extLst>
          </p:cNvPr>
          <p:cNvSpPr>
            <a:spLocks noGrp="1"/>
          </p:cNvSpPr>
          <p:nvPr>
            <p:ph type="title"/>
          </p:nvPr>
        </p:nvSpPr>
        <p:spPr>
          <a:xfrm>
            <a:off x="861646" y="691662"/>
            <a:ext cx="7772400" cy="1143000"/>
          </a:xfrm>
        </p:spPr>
        <p:txBody>
          <a:bodyPr/>
          <a:lstStyle/>
          <a:p>
            <a:r>
              <a:rPr lang="en-US" dirty="0"/>
              <a:t>A Story</a:t>
            </a:r>
          </a:p>
        </p:txBody>
      </p:sp>
      <p:sp>
        <p:nvSpPr>
          <p:cNvPr id="3" name="Content Placeholder 2">
            <a:extLst>
              <a:ext uri="{FF2B5EF4-FFF2-40B4-BE49-F238E27FC236}">
                <a16:creationId xmlns:a16="http://schemas.microsoft.com/office/drawing/2014/main" id="{09E12369-0B9E-1949-28B6-72F224042895}"/>
              </a:ext>
            </a:extLst>
          </p:cNvPr>
          <p:cNvSpPr>
            <a:spLocks noGrp="1"/>
          </p:cNvSpPr>
          <p:nvPr>
            <p:ph idx="1"/>
          </p:nvPr>
        </p:nvSpPr>
        <p:spPr>
          <a:xfrm>
            <a:off x="685800" y="2590800"/>
            <a:ext cx="7772400" cy="1676400"/>
          </a:xfrm>
        </p:spPr>
        <p:txBody>
          <a:bodyPr/>
          <a:lstStyle/>
          <a:p>
            <a:pPr marL="0" indent="0" algn="ctr">
              <a:buNone/>
            </a:pPr>
            <a:endParaRPr lang="en-US" dirty="0"/>
          </a:p>
          <a:p>
            <a:pPr marL="0" indent="0" algn="ctr">
              <a:buNone/>
            </a:pPr>
            <a:r>
              <a:rPr lang="en-US" sz="3600" dirty="0"/>
              <a:t>Painting the Ship</a:t>
            </a:r>
          </a:p>
        </p:txBody>
      </p:sp>
    </p:spTree>
    <p:extLst>
      <p:ext uri="{BB962C8B-B14F-4D97-AF65-F5344CB8AC3E}">
        <p14:creationId xmlns:p14="http://schemas.microsoft.com/office/powerpoint/2010/main" val="6586404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Mission Detail</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3716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2400" b="0" dirty="0">
              <a:solidFill>
                <a:schemeClr val="tx1"/>
              </a:solidFill>
              <a:latin typeface="Calibri" panose="020F0502020204030204" pitchFamily="34" charset="0"/>
              <a:cs typeface="Calibri" panose="020F0502020204030204" pitchFamily="34" charset="0"/>
            </a:endParaRPr>
          </a:p>
        </p:txBody>
      </p:sp>
      <p:pic>
        <p:nvPicPr>
          <p:cNvPr id="4" name="Content Placeholder 4">
            <a:extLst>
              <a:ext uri="{FF2B5EF4-FFF2-40B4-BE49-F238E27FC236}">
                <a16:creationId xmlns:a16="http://schemas.microsoft.com/office/drawing/2014/main" id="{1855922F-3BB5-C762-AE80-5348A4EA14BB}"/>
              </a:ext>
            </a:extLst>
          </p:cNvPr>
          <p:cNvPicPr>
            <a:picLocks noChangeAspect="1"/>
          </p:cNvPicPr>
          <p:nvPr/>
        </p:nvPicPr>
        <p:blipFill>
          <a:blip r:embed="rId2"/>
          <a:stretch>
            <a:fillRect/>
          </a:stretch>
        </p:blipFill>
        <p:spPr bwMode="auto">
          <a:xfrm>
            <a:off x="457200" y="12192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914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838200" y="2971800"/>
            <a:ext cx="7886700" cy="2852737"/>
          </a:xfrm>
        </p:spPr>
        <p:txBody>
          <a:bodyPr/>
          <a:lstStyle/>
          <a:p>
            <a:r>
              <a:rPr lang="en-US" sz="5400" dirty="0"/>
              <a:t>AUXILIARY UNIT COORDINATOR (AUC)</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429000" y="152400"/>
            <a:ext cx="2552700" cy="2552700"/>
          </a:xfrm>
          <a:prstGeom prst="rect">
            <a:avLst/>
          </a:prstGeom>
        </p:spPr>
      </p:pic>
    </p:spTree>
    <p:extLst>
      <p:ext uri="{BB962C8B-B14F-4D97-AF65-F5344CB8AC3E}">
        <p14:creationId xmlns:p14="http://schemas.microsoft.com/office/powerpoint/2010/main" val="3680120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AUXILIARY UNIT COORDINATOR (AUC)</a:t>
            </a:r>
          </a:p>
        </p:txBody>
      </p:sp>
      <p:sp>
        <p:nvSpPr>
          <p:cNvPr id="3" name="Content Placeholder 2">
            <a:extLst>
              <a:ext uri="{FF2B5EF4-FFF2-40B4-BE49-F238E27FC236}">
                <a16:creationId xmlns:a16="http://schemas.microsoft.com/office/drawing/2014/main" id="{A7726ECB-5D1D-7D3A-70AA-698A2C6A80F1}"/>
              </a:ext>
            </a:extLst>
          </p:cNvPr>
          <p:cNvSpPr txBox="1">
            <a:spLocks/>
          </p:cNvSpPr>
          <p:nvPr/>
        </p:nvSpPr>
        <p:spPr bwMode="auto">
          <a:xfrm>
            <a:off x="1066800" y="1676400"/>
            <a:ext cx="7916253" cy="49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Tx/>
              <a:buNone/>
              <a:defRPr sz="3200" b="1" kern="1200">
                <a:solidFill>
                  <a:srgbClr val="003366"/>
                </a:solidFill>
                <a:latin typeface="+mn-lt"/>
                <a:ea typeface="+mn-ea"/>
                <a:cs typeface="+mn-cs"/>
              </a:defRPr>
            </a:lvl1pPr>
            <a:lvl2pPr marL="742950" indent="-285750" algn="l" rtl="0" fontAlgn="base">
              <a:spcBef>
                <a:spcPct val="20000"/>
              </a:spcBef>
              <a:spcAft>
                <a:spcPct val="0"/>
              </a:spcAft>
              <a:buChar char="–"/>
              <a:defRPr sz="2800" kern="1200">
                <a:solidFill>
                  <a:srgbClr val="003366"/>
                </a:solidFill>
                <a:latin typeface="+mn-lt"/>
                <a:ea typeface="+mn-ea"/>
                <a:cs typeface="+mn-cs"/>
              </a:defRPr>
            </a:lvl2pPr>
            <a:lvl3pPr marL="1143000" indent="-228600" algn="l" rtl="0" fontAlgn="base">
              <a:spcBef>
                <a:spcPct val="20000"/>
              </a:spcBef>
              <a:spcAft>
                <a:spcPct val="0"/>
              </a:spcAft>
              <a:buChar char="•"/>
              <a:defRPr sz="2400" kern="1200">
                <a:solidFill>
                  <a:srgbClr val="003366"/>
                </a:solidFill>
                <a:latin typeface="+mn-lt"/>
                <a:ea typeface="+mn-ea"/>
                <a:cs typeface="+mn-cs"/>
              </a:defRPr>
            </a:lvl3pPr>
            <a:lvl4pPr marL="1600200" indent="-228600" algn="l" rtl="0" fontAlgn="base">
              <a:spcBef>
                <a:spcPct val="20000"/>
              </a:spcBef>
              <a:spcAft>
                <a:spcPct val="0"/>
              </a:spcAft>
              <a:buChar char="–"/>
              <a:defRPr sz="2000" kern="1200">
                <a:solidFill>
                  <a:srgbClr val="003366"/>
                </a:solidFill>
                <a:latin typeface="+mn-lt"/>
                <a:ea typeface="+mn-ea"/>
                <a:cs typeface="+mn-cs"/>
              </a:defRPr>
            </a:lvl4pPr>
            <a:lvl5pPr marL="2057400" indent="-228600" algn="l" rtl="0" fontAlgn="base">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u="sng" dirty="0">
                <a:solidFill>
                  <a:schemeClr val="accent6"/>
                </a:solidFill>
                <a:latin typeface="Calibri" panose="020F0502020204030204" pitchFamily="34" charset="0"/>
                <a:cs typeface="Calibri" panose="020F0502020204030204" pitchFamily="34" charset="0"/>
              </a:rPr>
              <a:t>All</a:t>
            </a:r>
            <a:r>
              <a:rPr lang="en-US" sz="2400" dirty="0">
                <a:solidFill>
                  <a:schemeClr val="accent6"/>
                </a:solidFill>
                <a:latin typeface="Calibri" panose="020F0502020204030204" pitchFamily="34" charset="0"/>
                <a:cs typeface="Calibri" panose="020F0502020204030204" pitchFamily="34" charset="0"/>
              </a:rPr>
              <a:t> contacts with the CG should go through the appropriate AUC.</a:t>
            </a:r>
          </a:p>
          <a:p>
            <a:pPr marL="342900" indent="-3429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We are always on the lookout for members with skills that can help the stations – radio watch standers, painters, carpenters, ???</a:t>
            </a:r>
          </a:p>
          <a:p>
            <a:pPr marL="342900" indent="-3429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Radio Watch Standers are always in demand but must be prepared to devote considerable time to train at the station, and to stand regular watches.</a:t>
            </a:r>
          </a:p>
          <a:p>
            <a:pPr marL="342900" indent="-342900" algn="l">
              <a:buFont typeface="Arial" panose="020B0604020202020204" pitchFamily="34" charset="0"/>
              <a:buChar char="•"/>
            </a:pPr>
            <a:r>
              <a:rPr lang="en-US" sz="2400" b="0" dirty="0">
                <a:solidFill>
                  <a:schemeClr val="tx1"/>
                </a:solidFill>
                <a:latin typeface="Calibri" panose="020F0502020204030204" pitchFamily="34" charset="0"/>
                <a:cs typeface="Calibri" panose="020F0502020204030204" pitchFamily="34" charset="0"/>
              </a:rPr>
              <a:t>AUC maintains the calendar for use of the ATD (Aux Training Deck).</a:t>
            </a:r>
          </a:p>
        </p:txBody>
      </p:sp>
    </p:spTree>
    <p:extLst>
      <p:ext uri="{BB962C8B-B14F-4D97-AF65-F5344CB8AC3E}">
        <p14:creationId xmlns:p14="http://schemas.microsoft.com/office/powerpoint/2010/main" val="3007571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AUXILIARY UNIT COORDINATOR (AUC)</a:t>
            </a:r>
          </a:p>
        </p:txBody>
      </p:sp>
      <p:pic>
        <p:nvPicPr>
          <p:cNvPr id="5" name="Picture 4" descr="A diagram of a company&#10;&#10;Description automatically generated">
            <a:extLst>
              <a:ext uri="{FF2B5EF4-FFF2-40B4-BE49-F238E27FC236}">
                <a16:creationId xmlns:a16="http://schemas.microsoft.com/office/drawing/2014/main" id="{9F24A539-634A-387A-640C-F2CB04BCEB6C}"/>
              </a:ext>
            </a:extLst>
          </p:cNvPr>
          <p:cNvPicPr>
            <a:picLocks noChangeAspect="1"/>
          </p:cNvPicPr>
          <p:nvPr/>
        </p:nvPicPr>
        <p:blipFill>
          <a:blip r:embed="rId2"/>
          <a:stretch>
            <a:fillRect/>
          </a:stretch>
        </p:blipFill>
        <p:spPr>
          <a:xfrm>
            <a:off x="2362200" y="1306868"/>
            <a:ext cx="5428861" cy="5539409"/>
          </a:xfrm>
          <a:prstGeom prst="rect">
            <a:avLst/>
          </a:prstGeom>
        </p:spPr>
      </p:pic>
    </p:spTree>
    <p:extLst>
      <p:ext uri="{BB962C8B-B14F-4D97-AF65-F5344CB8AC3E}">
        <p14:creationId xmlns:p14="http://schemas.microsoft.com/office/powerpoint/2010/main" val="40885581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762000" y="2682478"/>
            <a:ext cx="7886700" cy="1493043"/>
          </a:xfrm>
        </p:spPr>
        <p:txBody>
          <a:bodyPr/>
          <a:lstStyle/>
          <a:p>
            <a:r>
              <a:rPr lang="en-US" sz="8000" dirty="0"/>
              <a:t>LUNCH</a:t>
            </a:r>
            <a:br>
              <a:rPr lang="en-US" sz="8000" dirty="0"/>
            </a:br>
            <a:r>
              <a:rPr lang="en-US" sz="8000" dirty="0"/>
              <a:t>BREAK</a:t>
            </a:r>
            <a:endParaRPr lang="en-US" dirty="0"/>
          </a:p>
        </p:txBody>
      </p:sp>
    </p:spTree>
    <p:extLst>
      <p:ext uri="{BB962C8B-B14F-4D97-AF65-F5344CB8AC3E}">
        <p14:creationId xmlns:p14="http://schemas.microsoft.com/office/powerpoint/2010/main" val="22995569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1217-0CFC-0210-5D72-135C3E03A306}"/>
              </a:ext>
            </a:extLst>
          </p:cNvPr>
          <p:cNvSpPr>
            <a:spLocks noGrp="1"/>
          </p:cNvSpPr>
          <p:nvPr>
            <p:ph type="title"/>
          </p:nvPr>
        </p:nvSpPr>
        <p:spPr>
          <a:xfrm>
            <a:off x="990600" y="3423138"/>
            <a:ext cx="7886700" cy="2090737"/>
          </a:xfrm>
        </p:spPr>
        <p:txBody>
          <a:bodyPr/>
          <a:lstStyle/>
          <a:p>
            <a:r>
              <a:rPr lang="en-US" dirty="0"/>
              <a:t>Member Communications</a:t>
            </a:r>
          </a:p>
        </p:txBody>
      </p:sp>
      <p:pic>
        <p:nvPicPr>
          <p:cNvPr id="5" name="Picture 4" descr="A blue and white logo with anchors&#10;&#10;Description automatically generated">
            <a:extLst>
              <a:ext uri="{FF2B5EF4-FFF2-40B4-BE49-F238E27FC236}">
                <a16:creationId xmlns:a16="http://schemas.microsoft.com/office/drawing/2014/main" id="{CDF61909-6B0A-877A-1364-EF0B1312456A}"/>
              </a:ext>
            </a:extLst>
          </p:cNvPr>
          <p:cNvPicPr>
            <a:picLocks noChangeAspect="1"/>
          </p:cNvPicPr>
          <p:nvPr/>
        </p:nvPicPr>
        <p:blipFill>
          <a:blip r:embed="rId2"/>
          <a:stretch>
            <a:fillRect/>
          </a:stretch>
        </p:blipFill>
        <p:spPr>
          <a:xfrm>
            <a:off x="3290888" y="583406"/>
            <a:ext cx="2552700" cy="2552700"/>
          </a:xfrm>
          <a:prstGeom prst="rect">
            <a:avLst/>
          </a:prstGeom>
        </p:spPr>
      </p:pic>
    </p:spTree>
    <p:extLst>
      <p:ext uri="{BB962C8B-B14F-4D97-AF65-F5344CB8AC3E}">
        <p14:creationId xmlns:p14="http://schemas.microsoft.com/office/powerpoint/2010/main" val="11355769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Effective 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2182505"/>
            <a:ext cx="7772400" cy="2492990"/>
          </a:xfrm>
          <a:prstGeom prst="rect">
            <a:avLst/>
          </a:prstGeom>
          <a:noFill/>
        </p:spPr>
        <p:txBody>
          <a:bodyPr wrap="square">
            <a:spAutoFit/>
          </a:bodyPr>
          <a:lstStyle/>
          <a:p>
            <a:pPr algn="ctr"/>
            <a:r>
              <a:rPr lang="en-US" sz="3200" b="1" dirty="0">
                <a:latin typeface="Calibri" panose="020F0502020204030204" pitchFamily="34" charset="0"/>
                <a:cs typeface="Calibri" panose="020F0502020204030204" pitchFamily="34" charset="0"/>
              </a:rPr>
              <a:t>Effective communication occurs when the sender transmits completely, and the receiver interprets exactly as the sender intended.</a:t>
            </a:r>
          </a:p>
          <a:p>
            <a:pPr marL="457200" indent="-457200" algn="ctr">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8847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4893647"/>
          </a:xfrm>
          <a:prstGeom prst="rect">
            <a:avLst/>
          </a:prstGeom>
          <a:noFill/>
        </p:spPr>
        <p:txBody>
          <a:bodyPr wrap="square">
            <a:spAutoFit/>
          </a:bodyPr>
          <a:lstStyle/>
          <a:p>
            <a:pPr algn="ctr">
              <a:lnSpc>
                <a:spcPct val="100000"/>
              </a:lnSpc>
            </a:pPr>
            <a:r>
              <a:rPr lang="en-US" sz="3200" b="1" strike="noStrike" spc="-1" dirty="0">
                <a:latin typeface="Calibri" panose="020F0502020204030204" pitchFamily="34" charset="0"/>
                <a:cs typeface="Calibri" panose="020F0502020204030204" pitchFamily="34" charset="0"/>
              </a:rPr>
              <a:t>Success depends on our ability to understand each other, respect each other, and form an effective organization that rewards everyone’s efforts. </a:t>
            </a:r>
          </a:p>
          <a:p>
            <a:pPr algn="ctr">
              <a:lnSpc>
                <a:spcPct val="100000"/>
              </a:lnSpc>
            </a:pPr>
            <a:endParaRPr lang="en-US" sz="3200" b="1" strike="noStrike" spc="-1" dirty="0">
              <a:latin typeface="Calibri" panose="020F0502020204030204" pitchFamily="34" charset="0"/>
              <a:cs typeface="Calibri" panose="020F0502020204030204" pitchFamily="34" charset="0"/>
            </a:endParaRPr>
          </a:p>
          <a:p>
            <a:pPr algn="ctr"/>
            <a:r>
              <a:rPr lang="en-US" sz="3200" dirty="0">
                <a:latin typeface="Calibri" panose="020F0502020204030204" pitchFamily="34" charset="0"/>
                <a:cs typeface="Calibri" panose="020F0502020204030204" pitchFamily="34" charset="0"/>
              </a:rPr>
              <a:t>The successful leader uses </a:t>
            </a:r>
            <a:r>
              <a:rPr lang="en-US" sz="3200" b="1" dirty="0">
                <a:solidFill>
                  <a:schemeClr val="accent6"/>
                </a:solidFill>
                <a:latin typeface="Calibri" panose="020F0502020204030204" pitchFamily="34" charset="0"/>
                <a:cs typeface="Calibri" panose="020F0502020204030204" pitchFamily="34" charset="0"/>
              </a:rPr>
              <a:t>human relations skills</a:t>
            </a:r>
            <a:r>
              <a:rPr lang="en-US" sz="3200" dirty="0">
                <a:latin typeface="Calibri" panose="020F0502020204030204" pitchFamily="34" charset="0"/>
                <a:cs typeface="Calibri" panose="020F0502020204030204" pitchFamily="34" charset="0"/>
              </a:rPr>
              <a:t> to work effectively and develop a cooperative spirit among members. </a:t>
            </a:r>
          </a:p>
          <a:p>
            <a:pPr algn="ctr">
              <a:lnSpc>
                <a:spcPct val="100000"/>
              </a:lnSpc>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5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Effective 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5262979"/>
          </a:xfrm>
          <a:prstGeom prst="rect">
            <a:avLst/>
          </a:prstGeom>
          <a:noFill/>
        </p:spPr>
        <p:txBody>
          <a:bodyPr wrap="square">
            <a:spAutoFit/>
          </a:bodyPr>
          <a:lstStyle/>
          <a:p>
            <a:pPr marL="285750" indent="-285750">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Writes</a:t>
            </a:r>
            <a:r>
              <a:rPr lang="en-US" sz="2800" dirty="0">
                <a:effectLst/>
                <a:latin typeface="Calibri" panose="020F0502020204030204" pitchFamily="34" charset="0"/>
                <a:cs typeface="Calibri" panose="020F0502020204030204" pitchFamily="34" charset="0"/>
              </a:rPr>
              <a:t> succinctly and produces written materials that are clear and articulate. </a:t>
            </a:r>
          </a:p>
          <a:p>
            <a:pPr marL="285750" indent="-285750">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Speaks</a:t>
            </a:r>
            <a:r>
              <a:rPr lang="en-US" sz="2800" dirty="0">
                <a:effectLst/>
                <a:latin typeface="Calibri" panose="020F0502020204030204" pitchFamily="34" charset="0"/>
                <a:cs typeface="Calibri" panose="020F0502020204030204" pitchFamily="34" charset="0"/>
              </a:rPr>
              <a:t> in concise, effective, organized manner; tailored to the audience and situation. </a:t>
            </a:r>
          </a:p>
          <a:p>
            <a:pPr marL="285750" indent="-285750">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Listens</a:t>
            </a:r>
            <a:r>
              <a:rPr lang="en-US" sz="2800" dirty="0">
                <a:effectLst/>
                <a:latin typeface="Calibri" panose="020F0502020204030204" pitchFamily="34" charset="0"/>
                <a:cs typeface="Calibri" panose="020F0502020204030204" pitchFamily="34" charset="0"/>
              </a:rPr>
              <a:t> attentively, understands and absorbs the message of others. </a:t>
            </a:r>
          </a:p>
          <a:p>
            <a:pPr marL="285750" indent="-285750">
              <a:buFont typeface="Arial" panose="020B0604020202020204" pitchFamily="34" charset="0"/>
              <a:buChar char="•"/>
            </a:pPr>
            <a:r>
              <a:rPr lang="en-US" sz="2800" b="1" dirty="0">
                <a:effectLst/>
                <a:latin typeface="Calibri" panose="020F0502020204030204" pitchFamily="34" charset="0"/>
                <a:cs typeface="Calibri" panose="020F0502020204030204" pitchFamily="34" charset="0"/>
              </a:rPr>
              <a:t>Observes</a:t>
            </a:r>
            <a:r>
              <a:rPr lang="en-US" sz="2800" dirty="0">
                <a:effectLst/>
                <a:latin typeface="Calibri" panose="020F0502020204030204" pitchFamily="34" charset="0"/>
                <a:cs typeface="Calibri" panose="020F0502020204030204" pitchFamily="34" charset="0"/>
              </a:rPr>
              <a:t> body language and other forms of non-verbal communication. </a:t>
            </a:r>
          </a:p>
          <a:p>
            <a:pPr marL="285750" indent="-285750">
              <a:buFont typeface="Arial" panose="020B0604020202020204" pitchFamily="34" charset="0"/>
              <a:buChar char="•"/>
            </a:pPr>
            <a:r>
              <a:rPr lang="en-US" sz="2800" dirty="0">
                <a:effectLst/>
                <a:latin typeface="Calibri" panose="020F0502020204030204" pitchFamily="34" charset="0"/>
                <a:cs typeface="Calibri" panose="020F0502020204030204" pitchFamily="34" charset="0"/>
              </a:rPr>
              <a:t>Communicates to members and transmits member concerns/ideas to elected and appointed leaders. </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13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9A29-44F9-42C8-49D8-EAA1480EE594}"/>
              </a:ext>
            </a:extLst>
          </p:cNvPr>
          <p:cNvSpPr>
            <a:spLocks noGrp="1"/>
          </p:cNvSpPr>
          <p:nvPr>
            <p:ph type="ctrTitle"/>
          </p:nvPr>
        </p:nvSpPr>
        <p:spPr>
          <a:xfrm>
            <a:off x="1219200" y="-17585"/>
            <a:ext cx="7772400" cy="1470025"/>
          </a:xfrm>
        </p:spPr>
        <p:txBody>
          <a:bodyPr/>
          <a:lstStyle/>
          <a:p>
            <a:r>
              <a:rPr lang="en-US" dirty="0"/>
              <a:t>Effective</a:t>
            </a:r>
            <a:br>
              <a:rPr lang="en-US" dirty="0"/>
            </a:br>
            <a:r>
              <a:rPr lang="en-US" dirty="0"/>
              <a:t>Communication</a:t>
            </a:r>
          </a:p>
        </p:txBody>
      </p:sp>
      <p:sp>
        <p:nvSpPr>
          <p:cNvPr id="7" name="TextBox 6">
            <a:extLst>
              <a:ext uri="{FF2B5EF4-FFF2-40B4-BE49-F238E27FC236}">
                <a16:creationId xmlns:a16="http://schemas.microsoft.com/office/drawing/2014/main" id="{ABA66B7A-4B3C-8357-1292-76B69B032BB0}"/>
              </a:ext>
            </a:extLst>
          </p:cNvPr>
          <p:cNvSpPr txBox="1"/>
          <p:nvPr/>
        </p:nvSpPr>
        <p:spPr>
          <a:xfrm>
            <a:off x="1219200" y="1443841"/>
            <a:ext cx="7772400" cy="5016758"/>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Identify and Avoid the Barriers to Effective Communication. </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Send Clear, Understandable Messages. </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Listen Actively to Others. Solicit Meaningful Feedback. </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Adapt to Style, Gender, and Cultural Diversity. </a:t>
            </a:r>
          </a:p>
          <a:p>
            <a:pPr marL="457200" indent="-457200">
              <a:buFont typeface="Arial" panose="020B0604020202020204" pitchFamily="34" charset="0"/>
              <a:buChar char="•"/>
            </a:pPr>
            <a:r>
              <a:rPr lang="en-US" sz="3200" dirty="0">
                <a:solidFill>
                  <a:schemeClr val="accent4"/>
                </a:solidFill>
                <a:effectLst/>
                <a:latin typeface="Calibri" panose="020F0502020204030204" pitchFamily="34" charset="0"/>
                <a:cs typeface="Calibri" panose="020F0502020204030204" pitchFamily="34" charset="0"/>
              </a:rPr>
              <a:t>Give Appropriate Feedback. </a:t>
            </a:r>
          </a:p>
          <a:p>
            <a:pPr marL="457200" indent="-457200">
              <a:buFont typeface="Arial" panose="020B0604020202020204" pitchFamily="34" charset="0"/>
              <a:buChar char="•"/>
            </a:pPr>
            <a:endParaRPr lang="en-US" sz="2800" dirty="0">
              <a:solidFill>
                <a:schemeClr val="accent4"/>
              </a:solidFill>
              <a:latin typeface="Calibri" panose="020F0502020204030204" pitchFamily="34" charset="0"/>
              <a:cs typeface="Calibri" panose="020F0502020204030204" pitchFamily="34" charset="0"/>
            </a:endParaRPr>
          </a:p>
          <a:p>
            <a:pPr algn="ctr"/>
            <a:r>
              <a:rPr lang="en-US" sz="3600" b="1" dirty="0">
                <a:solidFill>
                  <a:schemeClr val="accent6"/>
                </a:solidFill>
                <a:latin typeface="Calibri" panose="020F0502020204030204" pitchFamily="34" charset="0"/>
                <a:cs typeface="Calibri" panose="020F0502020204030204" pitchFamily="34" charset="0"/>
              </a:rPr>
              <a:t>ALWAYS BE RESPECTFUL</a:t>
            </a:r>
          </a:p>
        </p:txBody>
      </p:sp>
    </p:spTree>
    <p:extLst>
      <p:ext uri="{BB962C8B-B14F-4D97-AF65-F5344CB8AC3E}">
        <p14:creationId xmlns:p14="http://schemas.microsoft.com/office/powerpoint/2010/main" val="308951709"/>
      </p:ext>
    </p:extLst>
  </p:cSld>
  <p:clrMapOvr>
    <a:masterClrMapping/>
  </p:clrMapOvr>
</p:sld>
</file>

<file path=ppt/theme/theme1.xml><?xml version="1.0" encoding="utf-8"?>
<a:theme xmlns:a="http://schemas.openxmlformats.org/drawingml/2006/main" name="Aux 3">
  <a:themeElements>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ux 3">
      <a:majorFont>
        <a:latin typeface="Arial Black"/>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ux 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ux 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ux 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ux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ux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ux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4551</TotalTime>
  <Words>4900</Words>
  <Application>Microsoft Macintosh PowerPoint</Application>
  <PresentationFormat>On-screen Show (4:3)</PresentationFormat>
  <Paragraphs>681</Paragraphs>
  <Slides>141</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141</vt:i4>
      </vt:variant>
    </vt:vector>
  </HeadingPairs>
  <TitlesOfParts>
    <vt:vector size="145" baseType="lpstr">
      <vt:lpstr>Arial</vt:lpstr>
      <vt:lpstr>Arial Black</vt:lpstr>
      <vt:lpstr>Times New Roman</vt:lpstr>
      <vt:lpstr>Aux 3</vt:lpstr>
      <vt:lpstr>FLOTILLA ELECTED LEADER ACADEMY</vt:lpstr>
      <vt:lpstr>Introductions</vt:lpstr>
      <vt:lpstr>FELA Today’s Highlights</vt:lpstr>
      <vt:lpstr>Sharing the Vision</vt:lpstr>
      <vt:lpstr>    A SHARED VISION unites and provides a common goal for groups of people.   A SHARED VISION has an unlimited amount of people power once tapped! </vt:lpstr>
      <vt:lpstr>Mission</vt:lpstr>
      <vt:lpstr>The Vision</vt:lpstr>
      <vt:lpstr>Core Values</vt:lpstr>
      <vt:lpstr>A Story</vt:lpstr>
      <vt:lpstr>Now, let’s look at 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Coast Guard’s example of a SHARED VISION </vt:lpstr>
      <vt:lpstr>The Auxiliary should have all members understand what they do contributes to “Saving Lives”</vt:lpstr>
      <vt:lpstr>PowerPoint Presentation</vt:lpstr>
      <vt:lpstr>PowerPoint Presentation</vt:lpstr>
      <vt:lpstr>Communicate!</vt:lpstr>
      <vt:lpstr>Leadership Responsibilities</vt:lpstr>
      <vt:lpstr>Leader Qualities</vt:lpstr>
      <vt:lpstr>Leader Qualities</vt:lpstr>
      <vt:lpstr>Leader Competencies</vt:lpstr>
      <vt:lpstr>Leader Competencies</vt:lpstr>
      <vt:lpstr>Leader Competencies</vt:lpstr>
      <vt:lpstr>Leader Qualities</vt:lpstr>
      <vt:lpstr>Leadership Succession</vt:lpstr>
      <vt:lpstr>Leadership Succession</vt:lpstr>
      <vt:lpstr>Leadership Succession</vt:lpstr>
      <vt:lpstr>PowerPoint Presentation</vt:lpstr>
      <vt:lpstr>Leadership Succession</vt:lpstr>
      <vt:lpstr>Flotilla Goals</vt:lpstr>
      <vt:lpstr>Flotilla Commander  Responsibilities</vt:lpstr>
      <vt:lpstr>Leadership Responsibilities</vt:lpstr>
      <vt:lpstr>FC Responsibilities</vt:lpstr>
      <vt:lpstr>FC &amp; VFC Responsibilities</vt:lpstr>
      <vt:lpstr>FC &amp; VFC Responsibilities</vt:lpstr>
      <vt:lpstr>VFC Responsibilities</vt:lpstr>
      <vt:lpstr>FC Responsibilities Top 10</vt:lpstr>
      <vt:lpstr>FC Responsibilities Top 10</vt:lpstr>
      <vt:lpstr>VFC Responsibilities Top 5</vt:lpstr>
      <vt:lpstr>VFC Responsibilities Top 5</vt:lpstr>
      <vt:lpstr>Division Responsibilities</vt:lpstr>
      <vt:lpstr>Division Board (7)</vt:lpstr>
      <vt:lpstr>10 Min. BREAK</vt:lpstr>
      <vt:lpstr>Flotilla Organization</vt:lpstr>
      <vt:lpstr>PowerPoint Presentation</vt:lpstr>
      <vt:lpstr>Appointing Staff</vt:lpstr>
      <vt:lpstr>Appointing Staff</vt:lpstr>
      <vt:lpstr>Appointing Staff</vt:lpstr>
      <vt:lpstr>Appointing Staff</vt:lpstr>
      <vt:lpstr>PowerPoint Presentation</vt:lpstr>
      <vt:lpstr>PowerPoint Presentation</vt:lpstr>
      <vt:lpstr>PowerPoint Presentation</vt:lpstr>
      <vt:lpstr>Change of Administration</vt:lpstr>
      <vt:lpstr>Change of Administration</vt:lpstr>
      <vt:lpstr>Before End of Year</vt:lpstr>
      <vt:lpstr>Before End of Year</vt:lpstr>
      <vt:lpstr>Before End of Year</vt:lpstr>
      <vt:lpstr>Auxiliary Structure</vt:lpstr>
      <vt:lpstr>Auxiliary COLM</vt:lpstr>
      <vt:lpstr>District 11sr</vt:lpstr>
      <vt:lpstr>District COLM</vt:lpstr>
      <vt:lpstr>Auxiliary Finances</vt:lpstr>
      <vt:lpstr>Finances SOP</vt:lpstr>
      <vt:lpstr>Finances</vt:lpstr>
      <vt:lpstr>Finance Report - 7025</vt:lpstr>
      <vt:lpstr>SOP Highlights</vt:lpstr>
      <vt:lpstr>SOP Highlights</vt:lpstr>
      <vt:lpstr>SOP Highlights</vt:lpstr>
      <vt:lpstr>Flotilla Meetings</vt:lpstr>
      <vt:lpstr>Flotilla Meetings</vt:lpstr>
      <vt:lpstr>Flotilla Meetings</vt:lpstr>
      <vt:lpstr>Flotilla Meetings</vt:lpstr>
      <vt:lpstr>Flotilla Meetings</vt:lpstr>
      <vt:lpstr>Flotilla Meetings Content</vt:lpstr>
      <vt:lpstr>Flotilla Meetings Content</vt:lpstr>
      <vt:lpstr>Flotilla Meetings Content</vt:lpstr>
      <vt:lpstr>Information Services &amp; Reporting</vt:lpstr>
      <vt:lpstr>INFORMATION SERVICES</vt:lpstr>
      <vt:lpstr>Typical Reports</vt:lpstr>
      <vt:lpstr>Member Roster</vt:lpstr>
      <vt:lpstr>AUXCT Matrix</vt:lpstr>
      <vt:lpstr>Uniform Inspection</vt:lpstr>
      <vt:lpstr>Mission Detail</vt:lpstr>
      <vt:lpstr>AUXILIARY UNIT COORDINATOR (AUC)</vt:lpstr>
      <vt:lpstr>AUXILIARY UNIT COORDINATOR (AUC)</vt:lpstr>
      <vt:lpstr>AUXILIARY UNIT COORDINATOR (AUC)</vt:lpstr>
      <vt:lpstr>LUNCH BREAK</vt:lpstr>
      <vt:lpstr>Member Communications</vt:lpstr>
      <vt:lpstr>Effective Communication</vt:lpstr>
      <vt:lpstr>Communication</vt:lpstr>
      <vt:lpstr>Effective Communication</vt:lpstr>
      <vt:lpstr>Effective Communication</vt:lpstr>
      <vt:lpstr>Communication</vt:lpstr>
      <vt:lpstr>Communication</vt:lpstr>
      <vt:lpstr>Mentoring New Members</vt:lpstr>
      <vt:lpstr>Mentoring a Pathway to Leadership</vt:lpstr>
      <vt:lpstr>Mentoring New Members by Communicating</vt:lpstr>
      <vt:lpstr>Mentoring New Members by Communicating</vt:lpstr>
      <vt:lpstr>Mentoring New Members</vt:lpstr>
      <vt:lpstr>Member Training</vt:lpstr>
      <vt:lpstr>Core Training</vt:lpstr>
      <vt:lpstr>Core Training</vt:lpstr>
      <vt:lpstr>Core Training</vt:lpstr>
      <vt:lpstr>Member Training</vt:lpstr>
      <vt:lpstr>Awards</vt:lpstr>
      <vt:lpstr>Member Awards</vt:lpstr>
      <vt:lpstr>Member Awards</vt:lpstr>
      <vt:lpstr>Member Awards</vt:lpstr>
      <vt:lpstr>Member Awards</vt:lpstr>
      <vt:lpstr>Uniforms</vt:lpstr>
      <vt:lpstr>Uniforms</vt:lpstr>
      <vt:lpstr>Uniforms</vt:lpstr>
      <vt:lpstr>Uniforms</vt:lpstr>
      <vt:lpstr>Uniforms</vt:lpstr>
      <vt:lpstr>Human Resources</vt:lpstr>
      <vt:lpstr>Enrollment Application</vt:lpstr>
      <vt:lpstr>Conflict Resolution</vt:lpstr>
      <vt:lpstr>Conflict Resolution Process</vt:lpstr>
      <vt:lpstr>Conflict Resolution Process</vt:lpstr>
      <vt:lpstr>Conflict Resolution</vt:lpstr>
      <vt:lpstr>Conflict Resolution</vt:lpstr>
      <vt:lpstr>Conflict Resolution</vt:lpstr>
      <vt:lpstr>Legal Issues</vt:lpstr>
      <vt:lpstr>Legal Issues</vt:lpstr>
      <vt:lpstr>Legal Issues</vt:lpstr>
      <vt:lpstr>Legal Issues</vt:lpstr>
      <vt:lpstr>Legal Issues</vt:lpstr>
      <vt:lpstr>BREAK</vt:lpstr>
      <vt:lpstr>Flotilla Evaluation</vt:lpstr>
      <vt:lpstr>Flotilla Risk Calculation Worksheet </vt:lpstr>
      <vt:lpstr>Flotilla Risk Calculation Worksheet </vt:lpstr>
      <vt:lpstr>Flotilla Risk Calculation Worksheet </vt:lpstr>
      <vt:lpstr>Wrap-up</vt:lpstr>
      <vt:lpstr>CONGRATULATIONS Thank You  For Attending and Participating in the 2024 Flotilla Elected Leader Academy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Georgeanne Harding</dc:creator>
  <cp:lastModifiedBy>Patrick Newburn</cp:lastModifiedBy>
  <cp:revision>54</cp:revision>
  <dcterms:created xsi:type="dcterms:W3CDTF">2005-12-27T14:34:23Z</dcterms:created>
  <dcterms:modified xsi:type="dcterms:W3CDTF">2024-11-20T20:55:18Z</dcterms:modified>
</cp:coreProperties>
</file>